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 id="2147485242" r:id="rId4"/>
  </p:sldMasterIdLst>
  <p:notesMasterIdLst>
    <p:notesMasterId r:id="rId57"/>
  </p:notesMasterIdLst>
  <p:handoutMasterIdLst>
    <p:handoutMasterId r:id="rId58"/>
  </p:handoutMasterIdLst>
  <p:sldIdLst>
    <p:sldId id="364" r:id="rId5"/>
    <p:sldId id="697" r:id="rId6"/>
    <p:sldId id="369" r:id="rId7"/>
    <p:sldId id="602" r:id="rId8"/>
    <p:sldId id="493" r:id="rId9"/>
    <p:sldId id="653" r:id="rId10"/>
    <p:sldId id="481" r:id="rId11"/>
    <p:sldId id="662" r:id="rId12"/>
    <p:sldId id="658" r:id="rId13"/>
    <p:sldId id="654" r:id="rId14"/>
    <p:sldId id="655" r:id="rId15"/>
    <p:sldId id="656" r:id="rId16"/>
    <p:sldId id="659" r:id="rId17"/>
    <p:sldId id="660" r:id="rId18"/>
    <p:sldId id="663" r:id="rId19"/>
    <p:sldId id="664" r:id="rId20"/>
    <p:sldId id="665" r:id="rId21"/>
    <p:sldId id="666" r:id="rId22"/>
    <p:sldId id="667" r:id="rId23"/>
    <p:sldId id="668" r:id="rId24"/>
    <p:sldId id="669" r:id="rId25"/>
    <p:sldId id="670" r:id="rId26"/>
    <p:sldId id="671" r:id="rId27"/>
    <p:sldId id="672" r:id="rId28"/>
    <p:sldId id="674" r:id="rId29"/>
    <p:sldId id="673" r:id="rId30"/>
    <p:sldId id="675" r:id="rId31"/>
    <p:sldId id="676" r:id="rId32"/>
    <p:sldId id="678" r:id="rId33"/>
    <p:sldId id="679" r:id="rId34"/>
    <p:sldId id="680" r:id="rId35"/>
    <p:sldId id="681" r:id="rId36"/>
    <p:sldId id="677" r:id="rId37"/>
    <p:sldId id="682" r:id="rId38"/>
    <p:sldId id="683" r:id="rId39"/>
    <p:sldId id="699" r:id="rId40"/>
    <p:sldId id="689" r:id="rId41"/>
    <p:sldId id="684" r:id="rId42"/>
    <p:sldId id="685" r:id="rId43"/>
    <p:sldId id="688" r:id="rId44"/>
    <p:sldId id="690" r:id="rId45"/>
    <p:sldId id="604" r:id="rId46"/>
    <p:sldId id="693" r:id="rId47"/>
    <p:sldId id="686" r:id="rId48"/>
    <p:sldId id="687" r:id="rId49"/>
    <p:sldId id="455" r:id="rId50"/>
    <p:sldId id="692" r:id="rId51"/>
    <p:sldId id="700" r:id="rId52"/>
    <p:sldId id="696" r:id="rId53"/>
    <p:sldId id="332" r:id="rId54"/>
    <p:sldId id="695" r:id="rId55"/>
    <p:sldId id="701" r:id="rId56"/>
  </p:sldIdLst>
  <p:sldSz cx="6858000" cy="5143500"/>
  <p:notesSz cx="7010400" cy="92964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n, Helen (ACS Consultant)" initials="SH(C" lastIdx="1" clrIdx="0">
    <p:extLst>
      <p:ext uri="{19B8F6BF-5375-455C-9EA6-DF929625EA0E}">
        <p15:presenceInfo xmlns:p15="http://schemas.microsoft.com/office/powerpoint/2012/main" userId="S::helen.shin@acs.nyc.gov::8d60915d-c919-4647-964e-4d5cd8181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0066"/>
    <a:srgbClr val="FF3300"/>
    <a:srgbClr val="B01BEB"/>
    <a:srgbClr val="FF00FF"/>
    <a:srgbClr val="553278"/>
    <a:srgbClr val="646569"/>
    <a:srgbClr val="80469A"/>
    <a:srgbClr val="D9B11D"/>
    <a:srgbClr val="E8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p:cViewPr varScale="1">
        <p:scale>
          <a:sx n="144" d="100"/>
          <a:sy n="144" d="100"/>
        </p:scale>
        <p:origin x="1608" y="120"/>
      </p:cViewPr>
      <p:guideLst>
        <p:guide orient="horz" pos="1620"/>
        <p:guide pos="216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dirty="0"/>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18989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27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330885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3280070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3859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17033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5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96592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4166472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0170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11/17/2020</a:t>
            </a:fld>
            <a:endParaRPr lang="en-US" dirty="0"/>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dirty="0"/>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November 17,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November 17,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November 17,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4863" y="4476750"/>
            <a:ext cx="1551687"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November 17,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8955" y="4463877"/>
            <a:ext cx="51435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18466"/>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ewspaper&#10;&#10;Description automatically generated">
            <a:extLst>
              <a:ext uri="{FF2B5EF4-FFF2-40B4-BE49-F238E27FC236}">
                <a16:creationId xmlns:a16="http://schemas.microsoft.com/office/drawing/2014/main" id="{37B4F504-E18F-4B85-9F2A-C683A1428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2" y="514350"/>
            <a:ext cx="6788215" cy="4419600"/>
          </a:xfrm>
          <a:prstGeom prst="rect">
            <a:avLst/>
          </a:prstGeom>
          <a:ln>
            <a:solidFill>
              <a:schemeClr val="tx1"/>
            </a:solidFill>
          </a:ln>
        </p:spPr>
      </p:pic>
    </p:spTree>
    <p:extLst>
      <p:ext uri="{BB962C8B-B14F-4D97-AF65-F5344CB8AC3E}">
        <p14:creationId xmlns:p14="http://schemas.microsoft.com/office/powerpoint/2010/main" val="17868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a16="http://schemas.microsoft.com/office/drawing/2014/main" id="{55855AA3-FEBB-49A8-8972-CAA80661F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819150"/>
            <a:ext cx="6629400" cy="3603532"/>
          </a:xfrm>
          <a:prstGeom prst="rect">
            <a:avLst/>
          </a:prstGeom>
          <a:ln>
            <a:solidFill>
              <a:schemeClr val="tx1"/>
            </a:solidFill>
          </a:ln>
        </p:spPr>
      </p:pic>
    </p:spTree>
    <p:extLst>
      <p:ext uri="{BB962C8B-B14F-4D97-AF65-F5344CB8AC3E}">
        <p14:creationId xmlns:p14="http://schemas.microsoft.com/office/powerpoint/2010/main" val="351851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6203A0C-F7D7-428B-8290-B091472F6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62" y="819150"/>
            <a:ext cx="6619075" cy="4114800"/>
          </a:xfrm>
          <a:prstGeom prst="rect">
            <a:avLst/>
          </a:prstGeom>
          <a:ln>
            <a:solidFill>
              <a:schemeClr val="tx1"/>
            </a:solidFill>
          </a:ln>
        </p:spPr>
      </p:pic>
    </p:spTree>
    <p:extLst>
      <p:ext uri="{BB962C8B-B14F-4D97-AF65-F5344CB8AC3E}">
        <p14:creationId xmlns:p14="http://schemas.microsoft.com/office/powerpoint/2010/main" val="125346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15419981-B22B-487C-88D0-DAC0CA31F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62883"/>
            <a:ext cx="3862307" cy="4780617"/>
          </a:xfrm>
          <a:prstGeom prst="rect">
            <a:avLst/>
          </a:prstGeom>
        </p:spPr>
      </p:pic>
    </p:spTree>
    <p:extLst>
      <p:ext uri="{BB962C8B-B14F-4D97-AF65-F5344CB8AC3E}">
        <p14:creationId xmlns:p14="http://schemas.microsoft.com/office/powerpoint/2010/main" val="394071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A682D52-9059-41F2-B618-3F2335185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49526"/>
            <a:ext cx="4108809" cy="4794802"/>
          </a:xfrm>
          <a:prstGeom prst="rect">
            <a:avLst/>
          </a:prstGeom>
        </p:spPr>
      </p:pic>
    </p:spTree>
    <p:extLst>
      <p:ext uri="{BB962C8B-B14F-4D97-AF65-F5344CB8AC3E}">
        <p14:creationId xmlns:p14="http://schemas.microsoft.com/office/powerpoint/2010/main" val="78705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C16BC53-0953-4F1E-8C32-E8DFA429C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5750"/>
            <a:ext cx="4745534" cy="4672526"/>
          </a:xfrm>
          <a:prstGeom prst="rect">
            <a:avLst/>
          </a:prstGeom>
          <a:ln>
            <a:solidFill>
              <a:schemeClr val="tx1"/>
            </a:solidFill>
          </a:ln>
        </p:spPr>
      </p:pic>
      <p:sp>
        <p:nvSpPr>
          <p:cNvPr id="2" name="TextBox 1">
            <a:extLst>
              <a:ext uri="{FF2B5EF4-FFF2-40B4-BE49-F238E27FC236}">
                <a16:creationId xmlns:a16="http://schemas.microsoft.com/office/drawing/2014/main" id="{07C90F90-7B4A-48C1-9758-FDFE33869F26}"/>
              </a:ext>
            </a:extLst>
          </p:cNvPr>
          <p:cNvSpPr txBox="1"/>
          <p:nvPr/>
        </p:nvSpPr>
        <p:spPr>
          <a:xfrm>
            <a:off x="72887" y="666750"/>
            <a:ext cx="1447800" cy="892552"/>
          </a:xfrm>
          <a:prstGeom prst="rect">
            <a:avLst/>
          </a:prstGeom>
          <a:noFill/>
        </p:spPr>
        <p:txBody>
          <a:bodyPr wrap="square" rtlCol="0">
            <a:spAutoFit/>
          </a:bodyPr>
          <a:lstStyle/>
          <a:p>
            <a:r>
              <a:rPr lang="en-US" sz="1600" b="1" dirty="0">
                <a:solidFill>
                  <a:schemeClr val="accent1"/>
                </a:solidFill>
              </a:rPr>
              <a:t>Let’s look at: </a:t>
            </a:r>
          </a:p>
          <a:p>
            <a:r>
              <a:rPr lang="en-US" b="1" dirty="0">
                <a:solidFill>
                  <a:schemeClr val="tx2"/>
                </a:solidFill>
              </a:rPr>
              <a:t>Handout 3</a:t>
            </a:r>
          </a:p>
          <a:p>
            <a:endParaRPr lang="en-US" dirty="0"/>
          </a:p>
        </p:txBody>
      </p:sp>
    </p:spTree>
    <p:extLst>
      <p:ext uri="{BB962C8B-B14F-4D97-AF65-F5344CB8AC3E}">
        <p14:creationId xmlns:p14="http://schemas.microsoft.com/office/powerpoint/2010/main" val="3932604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6814C-76CF-457F-A9FA-BEB710D28772}"/>
              </a:ext>
            </a:extLst>
          </p:cNvPr>
          <p:cNvSpPr>
            <a:spLocks noGrp="1"/>
          </p:cNvSpPr>
          <p:nvPr>
            <p:ph type="body" idx="1"/>
          </p:nvPr>
        </p:nvSpPr>
        <p:spPr/>
        <p:txBody>
          <a:bodyPr/>
          <a:lstStyle/>
          <a:p>
            <a:r>
              <a:rPr lang="en-US" altLang="en-US" dirty="0">
                <a:solidFill>
                  <a:schemeClr val="tx1"/>
                </a:solidFill>
              </a:rPr>
              <a:t>Placeholder</a:t>
            </a:r>
          </a:p>
        </p:txBody>
      </p:sp>
      <p:sp>
        <p:nvSpPr>
          <p:cNvPr id="3" name="Text Placeholder 2">
            <a:extLst>
              <a:ext uri="{FF2B5EF4-FFF2-40B4-BE49-F238E27FC236}">
                <a16:creationId xmlns:a16="http://schemas.microsoft.com/office/drawing/2014/main" id="{FED8B065-8873-463C-B7EC-B107B8524D6C}"/>
              </a:ext>
            </a:extLst>
          </p:cNvPr>
          <p:cNvSpPr>
            <a:spLocks noGrp="1"/>
          </p:cNvSpPr>
          <p:nvPr>
            <p:ph type="body" idx="13"/>
          </p:nvPr>
        </p:nvSpPr>
        <p:spPr/>
        <p:txBody>
          <a:bodyPr/>
          <a:lstStyle/>
          <a:p>
            <a:r>
              <a:rPr lang="en-US" dirty="0"/>
              <a:t>Video: Angela </a:t>
            </a:r>
          </a:p>
        </p:txBody>
      </p:sp>
    </p:spTree>
    <p:extLst>
      <p:ext uri="{BB962C8B-B14F-4D97-AF65-F5344CB8AC3E}">
        <p14:creationId xmlns:p14="http://schemas.microsoft.com/office/powerpoint/2010/main" val="243904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65FD0-4750-4146-8AC1-84DDA3244342}"/>
              </a:ext>
            </a:extLst>
          </p:cNvPr>
          <p:cNvSpPr>
            <a:spLocks noGrp="1"/>
          </p:cNvSpPr>
          <p:nvPr>
            <p:ph type="body" idx="1"/>
          </p:nvPr>
        </p:nvSpPr>
        <p:spPr>
          <a:xfrm>
            <a:off x="9938" y="1123950"/>
            <a:ext cx="6771861" cy="3767342"/>
          </a:xfrm>
        </p:spPr>
        <p:txBody>
          <a:bodyPr/>
          <a:lstStyle/>
          <a:p>
            <a:pPr marL="514350" indent="-514350">
              <a:spcBef>
                <a:spcPts val="1800"/>
              </a:spcBef>
              <a:spcAft>
                <a:spcPts val="1800"/>
              </a:spcAft>
              <a:buFont typeface="+mj-lt"/>
              <a:buAutoNum type="arabicPeriod"/>
            </a:pPr>
            <a:r>
              <a:rPr lang="en-US" sz="2400" dirty="0">
                <a:solidFill>
                  <a:schemeClr val="tx1"/>
                </a:solidFill>
              </a:rPr>
              <a:t>What did Angela’s foster mother do or say that made it possible for Angela to trust her?</a:t>
            </a:r>
          </a:p>
          <a:p>
            <a:pPr marL="514350" indent="-514350">
              <a:spcBef>
                <a:spcPts val="1800"/>
              </a:spcBef>
              <a:spcAft>
                <a:spcPts val="1800"/>
              </a:spcAft>
              <a:buFont typeface="+mj-lt"/>
              <a:buAutoNum type="arabicPeriod"/>
            </a:pPr>
            <a:r>
              <a:rPr lang="en-US" sz="2400" dirty="0">
                <a:solidFill>
                  <a:schemeClr val="tx1"/>
                </a:solidFill>
              </a:rPr>
              <a:t>What went right for Angela?</a:t>
            </a:r>
          </a:p>
          <a:p>
            <a:pPr marL="514350" indent="-514350">
              <a:spcBef>
                <a:spcPts val="1800"/>
              </a:spcBef>
              <a:spcAft>
                <a:spcPts val="1800"/>
              </a:spcAft>
              <a:buFont typeface="+mj-lt"/>
              <a:buAutoNum type="arabicPeriod"/>
            </a:pPr>
            <a:r>
              <a:rPr lang="en-US" sz="2400" dirty="0">
                <a:solidFill>
                  <a:schemeClr val="tx1"/>
                </a:solidFill>
              </a:rPr>
              <a:t>What are the risks for children and youth in foster care when unplanned moves occur?</a:t>
            </a:r>
          </a:p>
          <a:p>
            <a:pPr marL="514350" indent="-514350">
              <a:spcBef>
                <a:spcPts val="1800"/>
              </a:spcBef>
              <a:spcAft>
                <a:spcPts val="1800"/>
              </a:spcAft>
              <a:buFont typeface="+mj-lt"/>
              <a:buAutoNum type="arabicPeriod"/>
            </a:pPr>
            <a:endParaRPr lang="en-US" sz="2400" dirty="0">
              <a:solidFill>
                <a:schemeClr val="tx1"/>
              </a:solidFill>
            </a:endParaRPr>
          </a:p>
          <a:p>
            <a:endParaRPr lang="en-US" dirty="0"/>
          </a:p>
        </p:txBody>
      </p:sp>
      <p:sp>
        <p:nvSpPr>
          <p:cNvPr id="3" name="Text Placeholder 2">
            <a:extLst>
              <a:ext uri="{FF2B5EF4-FFF2-40B4-BE49-F238E27FC236}">
                <a16:creationId xmlns:a16="http://schemas.microsoft.com/office/drawing/2014/main" id="{4AEBBDCF-13B3-447C-B6BB-BEA22C8EE2A6}"/>
              </a:ext>
            </a:extLst>
          </p:cNvPr>
          <p:cNvSpPr>
            <a:spLocks noGrp="1"/>
          </p:cNvSpPr>
          <p:nvPr>
            <p:ph type="body" idx="13"/>
          </p:nvPr>
        </p:nvSpPr>
        <p:spPr/>
        <p:txBody>
          <a:bodyPr/>
          <a:lstStyle/>
          <a:p>
            <a:r>
              <a:rPr lang="en-US" dirty="0"/>
              <a:t>Questions for Angela Video</a:t>
            </a:r>
          </a:p>
          <a:p>
            <a:endParaRPr lang="en-US" dirty="0"/>
          </a:p>
        </p:txBody>
      </p:sp>
    </p:spTree>
    <p:extLst>
      <p:ext uri="{BB962C8B-B14F-4D97-AF65-F5344CB8AC3E}">
        <p14:creationId xmlns:p14="http://schemas.microsoft.com/office/powerpoint/2010/main" val="188924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09AB476-9378-41F2-B4C6-0FA5B8471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590550"/>
            <a:ext cx="3037190" cy="4476750"/>
          </a:xfrm>
          <a:prstGeom prst="rect">
            <a:avLst/>
          </a:prstGeom>
          <a:ln>
            <a:solidFill>
              <a:schemeClr val="tx1"/>
            </a:solidFill>
          </a:ln>
        </p:spPr>
      </p:pic>
      <p:sp>
        <p:nvSpPr>
          <p:cNvPr id="2" name="TextBox 1">
            <a:extLst>
              <a:ext uri="{FF2B5EF4-FFF2-40B4-BE49-F238E27FC236}">
                <a16:creationId xmlns:a16="http://schemas.microsoft.com/office/drawing/2014/main" id="{3F0E5BD3-6F73-4381-A331-8DA362507F4B}"/>
              </a:ext>
            </a:extLst>
          </p:cNvPr>
          <p:cNvSpPr txBox="1"/>
          <p:nvPr/>
        </p:nvSpPr>
        <p:spPr>
          <a:xfrm>
            <a:off x="115443" y="895350"/>
            <a:ext cx="1663661" cy="1200329"/>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4</a:t>
            </a:r>
          </a:p>
          <a:p>
            <a:r>
              <a:rPr lang="en-US" b="1" dirty="0">
                <a:solidFill>
                  <a:schemeClr val="tx2"/>
                </a:solidFill>
              </a:rPr>
              <a:t>(Page 1)</a:t>
            </a:r>
          </a:p>
          <a:p>
            <a:endParaRPr lang="en-US" dirty="0"/>
          </a:p>
        </p:txBody>
      </p:sp>
    </p:spTree>
    <p:extLst>
      <p:ext uri="{BB962C8B-B14F-4D97-AF65-F5344CB8AC3E}">
        <p14:creationId xmlns:p14="http://schemas.microsoft.com/office/powerpoint/2010/main" val="8667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8DB08F8-7442-44BB-B133-3B2595977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6858000" cy="4703045"/>
          </a:xfrm>
          <a:prstGeom prst="rect">
            <a:avLst/>
          </a:prstGeom>
        </p:spPr>
      </p:pic>
    </p:spTree>
    <p:extLst>
      <p:ext uri="{BB962C8B-B14F-4D97-AF65-F5344CB8AC3E}">
        <p14:creationId xmlns:p14="http://schemas.microsoft.com/office/powerpoint/2010/main" val="211851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42900" y="1892419"/>
            <a:ext cx="3371850" cy="1936631"/>
          </a:xfrm>
        </p:spPr>
        <p:txBody>
          <a:bodyPr>
            <a:normAutofit/>
          </a:bodyPr>
          <a:lstStyle/>
          <a:p>
            <a:r>
              <a:rPr lang="en-US" sz="2700" dirty="0"/>
              <a:t>Meeting 7</a:t>
            </a:r>
            <a:br>
              <a:rPr lang="en-US" sz="2700" dirty="0"/>
            </a:br>
            <a:br>
              <a:rPr lang="en-US" sz="2700" dirty="0"/>
            </a:br>
            <a:r>
              <a:rPr lang="en-US" sz="2100" dirty="0"/>
              <a:t>Gains and Losses: Helping Children Leave Foster Care</a:t>
            </a:r>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D1BF6AB-9356-4848-8BEF-EBE5AD858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5307"/>
            <a:ext cx="6858000" cy="4012886"/>
          </a:xfrm>
          <a:prstGeom prst="rect">
            <a:avLst/>
          </a:prstGeom>
        </p:spPr>
      </p:pic>
    </p:spTree>
    <p:extLst>
      <p:ext uri="{BB962C8B-B14F-4D97-AF65-F5344CB8AC3E}">
        <p14:creationId xmlns:p14="http://schemas.microsoft.com/office/powerpoint/2010/main" val="2430546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48E17BA-B5F2-4D46-8F36-5037214AE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729" y="361950"/>
            <a:ext cx="4022082" cy="4781550"/>
          </a:xfrm>
          <a:prstGeom prst="rect">
            <a:avLst/>
          </a:prstGeom>
        </p:spPr>
      </p:pic>
    </p:spTree>
    <p:extLst>
      <p:ext uri="{BB962C8B-B14F-4D97-AF65-F5344CB8AC3E}">
        <p14:creationId xmlns:p14="http://schemas.microsoft.com/office/powerpoint/2010/main" val="50556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ADE4C5F-DC2D-473B-B5D2-024FC6CEE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489" y="363428"/>
            <a:ext cx="4123512" cy="4780071"/>
          </a:xfrm>
          <a:prstGeom prst="rect">
            <a:avLst/>
          </a:prstGeom>
        </p:spPr>
      </p:pic>
    </p:spTree>
    <p:extLst>
      <p:ext uri="{BB962C8B-B14F-4D97-AF65-F5344CB8AC3E}">
        <p14:creationId xmlns:p14="http://schemas.microsoft.com/office/powerpoint/2010/main" val="369365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2B23A506-D50E-41A6-BA9B-C2DC0E964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286" y="510892"/>
            <a:ext cx="3254514" cy="4632607"/>
          </a:xfrm>
          <a:prstGeom prst="rect">
            <a:avLst/>
          </a:prstGeom>
          <a:ln>
            <a:solidFill>
              <a:schemeClr val="tx1"/>
            </a:solidFill>
          </a:ln>
        </p:spPr>
      </p:pic>
      <p:sp>
        <p:nvSpPr>
          <p:cNvPr id="2" name="TextBox 1">
            <a:extLst>
              <a:ext uri="{FF2B5EF4-FFF2-40B4-BE49-F238E27FC236}">
                <a16:creationId xmlns:a16="http://schemas.microsoft.com/office/drawing/2014/main" id="{D96D352B-E878-4ACB-82CB-CAC37EAC493B}"/>
              </a:ext>
            </a:extLst>
          </p:cNvPr>
          <p:cNvSpPr txBox="1"/>
          <p:nvPr/>
        </p:nvSpPr>
        <p:spPr>
          <a:xfrm>
            <a:off x="0" y="742950"/>
            <a:ext cx="1663661" cy="1200329"/>
          </a:xfrm>
          <a:prstGeom prst="rect">
            <a:avLst/>
          </a:prstGeom>
          <a:noFill/>
        </p:spPr>
        <p:txBody>
          <a:bodyPr wrap="none" rtlCol="0">
            <a:spAutoFit/>
          </a:bodyPr>
          <a:lstStyle/>
          <a:p>
            <a:r>
              <a:rPr lang="en-US" b="1" dirty="0">
                <a:solidFill>
                  <a:schemeClr val="accent1"/>
                </a:solidFill>
              </a:rPr>
              <a:t>Let’s look at: </a:t>
            </a:r>
          </a:p>
          <a:p>
            <a:r>
              <a:rPr lang="en-US" b="1" dirty="0">
                <a:solidFill>
                  <a:schemeClr val="tx2"/>
                </a:solidFill>
              </a:rPr>
              <a:t>Handout 4</a:t>
            </a:r>
          </a:p>
          <a:p>
            <a:r>
              <a:rPr lang="en-US" b="1" dirty="0">
                <a:solidFill>
                  <a:schemeClr val="tx2"/>
                </a:solidFill>
              </a:rPr>
              <a:t>(Page 4)</a:t>
            </a:r>
          </a:p>
          <a:p>
            <a:endParaRPr lang="en-US" dirty="0"/>
          </a:p>
        </p:txBody>
      </p:sp>
    </p:spTree>
    <p:extLst>
      <p:ext uri="{BB962C8B-B14F-4D97-AF65-F5344CB8AC3E}">
        <p14:creationId xmlns:p14="http://schemas.microsoft.com/office/powerpoint/2010/main" val="188863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8D99B18-E3A7-4CEE-823E-80B10FBA9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8" y="666750"/>
            <a:ext cx="6778802" cy="3855038"/>
          </a:xfrm>
          <a:prstGeom prst="rect">
            <a:avLst/>
          </a:prstGeom>
        </p:spPr>
      </p:pic>
    </p:spTree>
    <p:extLst>
      <p:ext uri="{BB962C8B-B14F-4D97-AF65-F5344CB8AC3E}">
        <p14:creationId xmlns:p14="http://schemas.microsoft.com/office/powerpoint/2010/main" val="3364286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16C2C24-982C-4A45-9EF4-55858D19A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366"/>
            <a:ext cx="6858000" cy="3108768"/>
          </a:xfrm>
          <a:prstGeom prst="rect">
            <a:avLst/>
          </a:prstGeom>
        </p:spPr>
      </p:pic>
    </p:spTree>
    <p:extLst>
      <p:ext uri="{BB962C8B-B14F-4D97-AF65-F5344CB8AC3E}">
        <p14:creationId xmlns:p14="http://schemas.microsoft.com/office/powerpoint/2010/main" val="1126249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6B50E669-B255-4ED1-9C6E-CF4B4F91E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 y="1047750"/>
            <a:ext cx="6858000" cy="1633209"/>
          </a:xfrm>
          <a:prstGeom prst="rect">
            <a:avLst/>
          </a:prstGeom>
        </p:spPr>
      </p:pic>
    </p:spTree>
    <p:extLst>
      <p:ext uri="{BB962C8B-B14F-4D97-AF65-F5344CB8AC3E}">
        <p14:creationId xmlns:p14="http://schemas.microsoft.com/office/powerpoint/2010/main" val="330824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DA75A00-7D5D-4934-9C70-C96BE0E88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6105"/>
            <a:ext cx="4648200" cy="5007395"/>
          </a:xfrm>
          <a:prstGeom prst="rect">
            <a:avLst/>
          </a:prstGeom>
        </p:spPr>
      </p:pic>
    </p:spTree>
    <p:extLst>
      <p:ext uri="{BB962C8B-B14F-4D97-AF65-F5344CB8AC3E}">
        <p14:creationId xmlns:p14="http://schemas.microsoft.com/office/powerpoint/2010/main" val="100837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29B8A3E-EB4A-433A-A84F-C42875CB0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438150"/>
            <a:ext cx="5257800" cy="4647933"/>
          </a:xfrm>
          <a:prstGeom prst="rect">
            <a:avLst/>
          </a:prstGeom>
        </p:spPr>
      </p:pic>
    </p:spTree>
    <p:extLst>
      <p:ext uri="{BB962C8B-B14F-4D97-AF65-F5344CB8AC3E}">
        <p14:creationId xmlns:p14="http://schemas.microsoft.com/office/powerpoint/2010/main" val="2023832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64AFE-9BEB-49E2-8DA1-4EBADBEE6FAC}"/>
              </a:ext>
            </a:extLst>
          </p:cNvPr>
          <p:cNvSpPr>
            <a:spLocks noGrp="1"/>
          </p:cNvSpPr>
          <p:nvPr>
            <p:ph type="body" idx="1"/>
          </p:nvPr>
        </p:nvSpPr>
        <p:spPr/>
        <p:txBody>
          <a:bodyPr/>
          <a:lstStyle/>
          <a:p>
            <a:r>
              <a:rPr lang="en-US" sz="3200" dirty="0"/>
              <a:t>What are important messages to a child about moving from one foster home to another?</a:t>
            </a:r>
          </a:p>
          <a:p>
            <a:endParaRPr lang="en-US" dirty="0"/>
          </a:p>
        </p:txBody>
      </p:sp>
      <p:sp>
        <p:nvSpPr>
          <p:cNvPr id="3" name="Text Placeholder 2">
            <a:extLst>
              <a:ext uri="{FF2B5EF4-FFF2-40B4-BE49-F238E27FC236}">
                <a16:creationId xmlns:a16="http://schemas.microsoft.com/office/drawing/2014/main" id="{1D925D06-DE05-4A83-987D-14409841F3C2}"/>
              </a:ext>
            </a:extLst>
          </p:cNvPr>
          <p:cNvSpPr>
            <a:spLocks noGrp="1"/>
          </p:cNvSpPr>
          <p:nvPr>
            <p:ph type="body" idx="13"/>
          </p:nvPr>
        </p:nvSpPr>
        <p:spPr/>
        <p:txBody>
          <a:bodyPr/>
          <a:lstStyle/>
          <a:p>
            <a:endParaRPr lang="en-US" dirty="0"/>
          </a:p>
        </p:txBody>
      </p:sp>
    </p:spTree>
    <p:extLst>
      <p:ext uri="{BB962C8B-B14F-4D97-AF65-F5344CB8AC3E}">
        <p14:creationId xmlns:p14="http://schemas.microsoft.com/office/powerpoint/2010/main" val="144376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64AFE-9BEB-49E2-8DA1-4EBADBEE6FAC}"/>
              </a:ext>
            </a:extLst>
          </p:cNvPr>
          <p:cNvSpPr>
            <a:spLocks noGrp="1"/>
          </p:cNvSpPr>
          <p:nvPr>
            <p:ph type="body" idx="1"/>
          </p:nvPr>
        </p:nvSpPr>
        <p:spPr>
          <a:xfrm>
            <a:off x="114300" y="1323978"/>
            <a:ext cx="6591300" cy="3076575"/>
          </a:xfrm>
        </p:spPr>
        <p:txBody>
          <a:bodyPr/>
          <a:lstStyle/>
          <a:p>
            <a:r>
              <a:rPr lang="en-US" sz="3200" dirty="0"/>
              <a:t>What messages should be conveyed to a youth who is leaving foster care to live as a self-sufficient adult?</a:t>
            </a:r>
          </a:p>
          <a:p>
            <a:endParaRPr lang="en-US" dirty="0"/>
          </a:p>
        </p:txBody>
      </p:sp>
      <p:sp>
        <p:nvSpPr>
          <p:cNvPr id="3" name="Text Placeholder 2">
            <a:extLst>
              <a:ext uri="{FF2B5EF4-FFF2-40B4-BE49-F238E27FC236}">
                <a16:creationId xmlns:a16="http://schemas.microsoft.com/office/drawing/2014/main" id="{1D925D06-DE05-4A83-987D-14409841F3C2}"/>
              </a:ext>
            </a:extLst>
          </p:cNvPr>
          <p:cNvSpPr>
            <a:spLocks noGrp="1"/>
          </p:cNvSpPr>
          <p:nvPr>
            <p:ph type="body" idx="13"/>
          </p:nvPr>
        </p:nvSpPr>
        <p:spPr/>
        <p:txBody>
          <a:bodyPr/>
          <a:lstStyle/>
          <a:p>
            <a:endParaRPr lang="en-US" dirty="0"/>
          </a:p>
        </p:txBody>
      </p:sp>
    </p:spTree>
    <p:extLst>
      <p:ext uri="{BB962C8B-B14F-4D97-AF65-F5344CB8AC3E}">
        <p14:creationId xmlns:p14="http://schemas.microsoft.com/office/powerpoint/2010/main" val="2557320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32EA04-8AF7-4063-AA88-42FD0490649E}"/>
              </a:ext>
            </a:extLst>
          </p:cNvPr>
          <p:cNvSpPr>
            <a:spLocks noGrp="1"/>
          </p:cNvSpPr>
          <p:nvPr>
            <p:ph type="body" idx="1"/>
          </p:nvPr>
        </p:nvSpPr>
        <p:spPr/>
        <p:txBody>
          <a:bodyPr/>
          <a:lstStyle/>
          <a:p>
            <a:r>
              <a:rPr lang="en-US" sz="2800" dirty="0">
                <a:solidFill>
                  <a:schemeClr val="tx1"/>
                </a:solidFill>
              </a:rPr>
              <a:t>A service that agencies provide to foster families when they need to have a break from the responsibility of being caregivers. </a:t>
            </a:r>
          </a:p>
        </p:txBody>
      </p:sp>
      <p:sp>
        <p:nvSpPr>
          <p:cNvPr id="3" name="Text Placeholder 2">
            <a:extLst>
              <a:ext uri="{FF2B5EF4-FFF2-40B4-BE49-F238E27FC236}">
                <a16:creationId xmlns:a16="http://schemas.microsoft.com/office/drawing/2014/main" id="{0F92E400-751A-4790-A76B-FBA6DEE744DC}"/>
              </a:ext>
            </a:extLst>
          </p:cNvPr>
          <p:cNvSpPr>
            <a:spLocks noGrp="1"/>
          </p:cNvSpPr>
          <p:nvPr>
            <p:ph type="body" idx="13"/>
          </p:nvPr>
        </p:nvSpPr>
        <p:spPr/>
        <p:txBody>
          <a:bodyPr/>
          <a:lstStyle/>
          <a:p>
            <a:pPr algn="ctr"/>
            <a:r>
              <a:rPr lang="en-US" dirty="0"/>
              <a:t>Respite Care</a:t>
            </a:r>
          </a:p>
        </p:txBody>
      </p:sp>
    </p:spTree>
    <p:extLst>
      <p:ext uri="{BB962C8B-B14F-4D97-AF65-F5344CB8AC3E}">
        <p14:creationId xmlns:p14="http://schemas.microsoft.com/office/powerpoint/2010/main" val="223869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41F5E-1C0E-456F-82D3-70D5013CF4F7}"/>
              </a:ext>
            </a:extLst>
          </p:cNvPr>
          <p:cNvSpPr>
            <a:spLocks noGrp="1"/>
          </p:cNvSpPr>
          <p:nvPr>
            <p:ph type="body" idx="1"/>
          </p:nvPr>
        </p:nvSpPr>
        <p:spPr>
          <a:solidFill>
            <a:schemeClr val="accent5">
              <a:lumMod val="20000"/>
              <a:lumOff val="80000"/>
            </a:schemeClr>
          </a:solidFill>
        </p:spPr>
        <p:txBody>
          <a:bodyPr/>
          <a:lstStyle/>
          <a:p>
            <a:r>
              <a:rPr lang="en-US" dirty="0"/>
              <a:t>Possible Benefits:</a:t>
            </a:r>
          </a:p>
        </p:txBody>
      </p:sp>
      <p:sp>
        <p:nvSpPr>
          <p:cNvPr id="3" name="Text Placeholder 2">
            <a:extLst>
              <a:ext uri="{FF2B5EF4-FFF2-40B4-BE49-F238E27FC236}">
                <a16:creationId xmlns:a16="http://schemas.microsoft.com/office/drawing/2014/main" id="{9B754F21-7427-48A4-B7CF-A091B03050A7}"/>
              </a:ext>
            </a:extLst>
          </p:cNvPr>
          <p:cNvSpPr>
            <a:spLocks noGrp="1"/>
          </p:cNvSpPr>
          <p:nvPr>
            <p:ph type="body" idx="13"/>
          </p:nvPr>
        </p:nvSpPr>
        <p:spPr/>
        <p:txBody>
          <a:bodyPr/>
          <a:lstStyle/>
          <a:p>
            <a:pPr algn="ctr"/>
            <a:r>
              <a:rPr lang="en-US" dirty="0"/>
              <a:t>Respite Care</a:t>
            </a:r>
          </a:p>
          <a:p>
            <a:endParaRPr lang="en-US" dirty="0"/>
          </a:p>
        </p:txBody>
      </p:sp>
      <p:sp>
        <p:nvSpPr>
          <p:cNvPr id="4" name="Text Placeholder 3">
            <a:extLst>
              <a:ext uri="{FF2B5EF4-FFF2-40B4-BE49-F238E27FC236}">
                <a16:creationId xmlns:a16="http://schemas.microsoft.com/office/drawing/2014/main" id="{88C3B8E1-513D-490F-9AC6-623171723D16}"/>
              </a:ext>
            </a:extLst>
          </p:cNvPr>
          <p:cNvSpPr>
            <a:spLocks noGrp="1"/>
          </p:cNvSpPr>
          <p:nvPr>
            <p:ph type="body" idx="14"/>
          </p:nvPr>
        </p:nvSpPr>
        <p:spPr>
          <a:solidFill>
            <a:schemeClr val="accent3">
              <a:lumMod val="20000"/>
              <a:lumOff val="80000"/>
            </a:schemeClr>
          </a:solidFill>
        </p:spPr>
        <p:txBody>
          <a:bodyPr/>
          <a:lstStyle/>
          <a:p>
            <a:r>
              <a:rPr lang="en-US" dirty="0"/>
              <a:t>Possible Problems or Challenges:</a:t>
            </a:r>
          </a:p>
        </p:txBody>
      </p:sp>
    </p:spTree>
    <p:extLst>
      <p:ext uri="{BB962C8B-B14F-4D97-AF65-F5344CB8AC3E}">
        <p14:creationId xmlns:p14="http://schemas.microsoft.com/office/powerpoint/2010/main" val="3240043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7DA94-AA12-450E-8424-D4B6BC786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797705"/>
            <a:ext cx="3054535" cy="4345795"/>
          </a:xfrm>
          <a:prstGeom prst="rect">
            <a:avLst/>
          </a:prstGeom>
          <a:ln>
            <a:solidFill>
              <a:schemeClr val="tx1"/>
            </a:solidFill>
          </a:ln>
        </p:spPr>
      </p:pic>
      <p:sp>
        <p:nvSpPr>
          <p:cNvPr id="4" name="TextBox 3">
            <a:extLst>
              <a:ext uri="{FF2B5EF4-FFF2-40B4-BE49-F238E27FC236}">
                <a16:creationId xmlns:a16="http://schemas.microsoft.com/office/drawing/2014/main" id="{7CF8F03C-EC95-4B52-80B3-EBB46205930C}"/>
              </a:ext>
            </a:extLst>
          </p:cNvPr>
          <p:cNvSpPr txBox="1"/>
          <p:nvPr/>
        </p:nvSpPr>
        <p:spPr>
          <a:xfrm>
            <a:off x="152400" y="336040"/>
            <a:ext cx="5486400" cy="646331"/>
          </a:xfrm>
          <a:prstGeom prst="rect">
            <a:avLst/>
          </a:prstGeom>
          <a:noFill/>
        </p:spPr>
        <p:txBody>
          <a:bodyPr wrap="square" rtlCol="0">
            <a:spAutoFit/>
          </a:bodyPr>
          <a:lstStyle/>
          <a:p>
            <a:r>
              <a:rPr lang="en-US" b="1" dirty="0">
                <a:solidFill>
                  <a:schemeClr val="accent1"/>
                </a:solidFill>
              </a:rPr>
              <a:t>Roadwork Reading: </a:t>
            </a:r>
            <a:r>
              <a:rPr lang="en-US" b="1" dirty="0">
                <a:solidFill>
                  <a:schemeClr val="tx2"/>
                </a:solidFill>
              </a:rPr>
              <a:t>Handout 5</a:t>
            </a:r>
          </a:p>
          <a:p>
            <a:endParaRPr lang="en-US" dirty="0"/>
          </a:p>
        </p:txBody>
      </p:sp>
    </p:spTree>
    <p:extLst>
      <p:ext uri="{BB962C8B-B14F-4D97-AF65-F5344CB8AC3E}">
        <p14:creationId xmlns:p14="http://schemas.microsoft.com/office/powerpoint/2010/main" val="3998911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3F726F-C9F9-47C7-A944-05F6D62B9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19150"/>
            <a:ext cx="6731680" cy="3447724"/>
          </a:xfrm>
          <a:prstGeom prst="rect">
            <a:avLst/>
          </a:prstGeom>
          <a:ln>
            <a:solidFill>
              <a:schemeClr val="bg1"/>
            </a:solidFill>
          </a:ln>
        </p:spPr>
      </p:pic>
      <p:sp>
        <p:nvSpPr>
          <p:cNvPr id="4" name="TextBox 3">
            <a:extLst>
              <a:ext uri="{FF2B5EF4-FFF2-40B4-BE49-F238E27FC236}">
                <a16:creationId xmlns:a16="http://schemas.microsoft.com/office/drawing/2014/main" id="{C29AE2C9-64CD-4851-B6FA-0C7475BF3D70}"/>
              </a:ext>
            </a:extLst>
          </p:cNvPr>
          <p:cNvSpPr txBox="1"/>
          <p:nvPr/>
        </p:nvSpPr>
        <p:spPr>
          <a:xfrm>
            <a:off x="299061" y="357485"/>
            <a:ext cx="3129939" cy="646331"/>
          </a:xfrm>
          <a:prstGeom prst="rect">
            <a:avLst/>
          </a:prstGeom>
          <a:noFill/>
        </p:spPr>
        <p:txBody>
          <a:bodyPr wrap="square" rtlCol="0">
            <a:spAutoFit/>
          </a:bodyPr>
          <a:lstStyle/>
          <a:p>
            <a:r>
              <a:rPr lang="en-US" b="1" dirty="0">
                <a:solidFill>
                  <a:schemeClr val="accent1"/>
                </a:solidFill>
              </a:rPr>
              <a:t>Let’s look at:  </a:t>
            </a:r>
            <a:r>
              <a:rPr lang="en-US" b="1" dirty="0">
                <a:solidFill>
                  <a:schemeClr val="tx2"/>
                </a:solidFill>
              </a:rPr>
              <a:t>Handout 6</a:t>
            </a:r>
          </a:p>
          <a:p>
            <a:endParaRPr lang="en-US" dirty="0"/>
          </a:p>
        </p:txBody>
      </p:sp>
    </p:spTree>
    <p:extLst>
      <p:ext uri="{BB962C8B-B14F-4D97-AF65-F5344CB8AC3E}">
        <p14:creationId xmlns:p14="http://schemas.microsoft.com/office/powerpoint/2010/main" val="3193441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BD539-B6BE-4554-A650-39D1B81F9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85750"/>
            <a:ext cx="4363453" cy="4857750"/>
          </a:xfrm>
          <a:prstGeom prst="rect">
            <a:avLst/>
          </a:prstGeom>
        </p:spPr>
      </p:pic>
      <p:sp>
        <p:nvSpPr>
          <p:cNvPr id="4" name="TextBox 3">
            <a:extLst>
              <a:ext uri="{FF2B5EF4-FFF2-40B4-BE49-F238E27FC236}">
                <a16:creationId xmlns:a16="http://schemas.microsoft.com/office/drawing/2014/main" id="{701BE0BC-3648-4806-AFAE-63EED9704A83}"/>
              </a:ext>
            </a:extLst>
          </p:cNvPr>
          <p:cNvSpPr txBox="1"/>
          <p:nvPr/>
        </p:nvSpPr>
        <p:spPr>
          <a:xfrm>
            <a:off x="-16565" y="666750"/>
            <a:ext cx="1447800" cy="861774"/>
          </a:xfrm>
          <a:prstGeom prst="rect">
            <a:avLst/>
          </a:prstGeom>
          <a:noFill/>
        </p:spPr>
        <p:txBody>
          <a:bodyPr wrap="square" rtlCol="0">
            <a:spAutoFit/>
          </a:bodyPr>
          <a:lstStyle/>
          <a:p>
            <a:r>
              <a:rPr lang="en-US" sz="1600" b="1" dirty="0">
                <a:solidFill>
                  <a:schemeClr val="accent1"/>
                </a:solidFill>
              </a:rPr>
              <a:t>Let’s look at: </a:t>
            </a:r>
          </a:p>
          <a:p>
            <a:r>
              <a:rPr lang="en-US" sz="1600" b="1" dirty="0">
                <a:solidFill>
                  <a:schemeClr val="tx2"/>
                </a:solidFill>
              </a:rPr>
              <a:t>Handout 7</a:t>
            </a:r>
          </a:p>
          <a:p>
            <a:endParaRPr lang="en-US" dirty="0"/>
          </a:p>
        </p:txBody>
      </p:sp>
    </p:spTree>
    <p:extLst>
      <p:ext uri="{BB962C8B-B14F-4D97-AF65-F5344CB8AC3E}">
        <p14:creationId xmlns:p14="http://schemas.microsoft.com/office/powerpoint/2010/main" val="3068829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0484A-6F2E-4747-8EAF-11F354E45012}"/>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52B524B0-76C8-47FA-92B1-DFB08B0F874B}"/>
              </a:ext>
            </a:extLst>
          </p:cNvPr>
          <p:cNvSpPr>
            <a:spLocks noGrp="1"/>
          </p:cNvSpPr>
          <p:nvPr>
            <p:ph type="body" idx="13"/>
          </p:nvPr>
        </p:nvSpPr>
        <p:spPr/>
        <p:txBody>
          <a:bodyPr/>
          <a:lstStyle/>
          <a:p>
            <a:r>
              <a:rPr lang="en-US" sz="3200" dirty="0"/>
              <a:t>Causes of Disruption</a:t>
            </a:r>
          </a:p>
          <a:p>
            <a:endParaRPr lang="en-US" dirty="0"/>
          </a:p>
        </p:txBody>
      </p:sp>
    </p:spTree>
    <p:extLst>
      <p:ext uri="{BB962C8B-B14F-4D97-AF65-F5344CB8AC3E}">
        <p14:creationId xmlns:p14="http://schemas.microsoft.com/office/powerpoint/2010/main" val="3431194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123B1-9AE0-4640-A364-F537042A599E}"/>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A4341F61-07B0-43ED-8FEA-6F157516356D}"/>
              </a:ext>
            </a:extLst>
          </p:cNvPr>
          <p:cNvSpPr>
            <a:spLocks noGrp="1"/>
          </p:cNvSpPr>
          <p:nvPr>
            <p:ph type="body" idx="13"/>
          </p:nvPr>
        </p:nvSpPr>
        <p:spPr/>
        <p:txBody>
          <a:bodyPr/>
          <a:lstStyle/>
          <a:p>
            <a:r>
              <a:rPr lang="en-US" sz="2000" dirty="0">
                <a:solidFill>
                  <a:schemeClr val="accent1"/>
                </a:solidFill>
              </a:rPr>
              <a:t>Let’s look at: </a:t>
            </a:r>
            <a:r>
              <a:rPr lang="en-US" sz="2000" dirty="0"/>
              <a:t>Handout 8, Disruptions: Preventions and Interventions</a:t>
            </a:r>
          </a:p>
          <a:p>
            <a:endParaRPr lang="en-US" dirty="0"/>
          </a:p>
        </p:txBody>
      </p:sp>
      <p:pic>
        <p:nvPicPr>
          <p:cNvPr id="5" name="Picture 4">
            <a:extLst>
              <a:ext uri="{FF2B5EF4-FFF2-40B4-BE49-F238E27FC236}">
                <a16:creationId xmlns:a16="http://schemas.microsoft.com/office/drawing/2014/main" id="{560E3F71-0F6B-47BD-87AC-D0E48FD15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23978"/>
            <a:ext cx="4267200" cy="3154709"/>
          </a:xfrm>
          <a:prstGeom prst="rect">
            <a:avLst/>
          </a:prstGeom>
          <a:ln>
            <a:solidFill>
              <a:schemeClr val="tx1"/>
            </a:solidFill>
          </a:ln>
        </p:spPr>
      </p:pic>
    </p:spTree>
    <p:extLst>
      <p:ext uri="{BB962C8B-B14F-4D97-AF65-F5344CB8AC3E}">
        <p14:creationId xmlns:p14="http://schemas.microsoft.com/office/powerpoint/2010/main" val="2911562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2D43B-E053-4001-ABC3-E33F2C8AF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9150"/>
            <a:ext cx="6780550" cy="2743200"/>
          </a:xfrm>
          <a:prstGeom prst="rect">
            <a:avLst/>
          </a:prstGeom>
        </p:spPr>
      </p:pic>
    </p:spTree>
    <p:extLst>
      <p:ext uri="{BB962C8B-B14F-4D97-AF65-F5344CB8AC3E}">
        <p14:creationId xmlns:p14="http://schemas.microsoft.com/office/powerpoint/2010/main" val="2997501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FB6C99-F683-4986-AC72-D564D36AD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6" y="1200150"/>
            <a:ext cx="6692648" cy="1752600"/>
          </a:xfrm>
          <a:prstGeom prst="rect">
            <a:avLst/>
          </a:prstGeom>
        </p:spPr>
      </p:pic>
    </p:spTree>
    <p:extLst>
      <p:ext uri="{BB962C8B-B14F-4D97-AF65-F5344CB8AC3E}">
        <p14:creationId xmlns:p14="http://schemas.microsoft.com/office/powerpoint/2010/main" val="10375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lvl="1">
              <a:spcAft>
                <a:spcPts val="900"/>
              </a:spcAft>
            </a:pPr>
            <a:r>
              <a:rPr lang="en-US" altLang="en-US" sz="1800" b="1" dirty="0">
                <a:solidFill>
                  <a:schemeClr val="tx1"/>
                </a:solidFill>
              </a:rPr>
              <a:t>Place Holder…</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Rules of the Road</a:t>
            </a:r>
            <a:endParaRPr lang="en-US" dirty="0"/>
          </a:p>
        </p:txBody>
      </p:sp>
    </p:spTree>
    <p:custDataLst>
      <p:tags r:id="rId1"/>
    </p:custDataLst>
    <p:extLst>
      <p:ext uri="{BB962C8B-B14F-4D97-AF65-F5344CB8AC3E}">
        <p14:creationId xmlns:p14="http://schemas.microsoft.com/office/powerpoint/2010/main" val="401237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FAC28-95F4-49D9-8763-9CED605CC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9150"/>
            <a:ext cx="6789916" cy="2971800"/>
          </a:xfrm>
          <a:prstGeom prst="rect">
            <a:avLst/>
          </a:prstGeom>
        </p:spPr>
      </p:pic>
    </p:spTree>
    <p:extLst>
      <p:ext uri="{BB962C8B-B14F-4D97-AF65-F5344CB8AC3E}">
        <p14:creationId xmlns:p14="http://schemas.microsoft.com/office/powerpoint/2010/main" val="71673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209888-B4E5-4C4B-AAB3-31D92D66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806" y="2490787"/>
            <a:ext cx="52388" cy="161926"/>
          </a:xfrm>
          <a:prstGeom prst="rect">
            <a:avLst/>
          </a:prstGeom>
        </p:spPr>
      </p:pic>
      <p:pic>
        <p:nvPicPr>
          <p:cNvPr id="9" name="Picture 8">
            <a:extLst>
              <a:ext uri="{FF2B5EF4-FFF2-40B4-BE49-F238E27FC236}">
                <a16:creationId xmlns:a16="http://schemas.microsoft.com/office/drawing/2014/main" id="{F848DF7E-8A20-439C-B1B9-436C7368B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66750"/>
            <a:ext cx="4724400" cy="4476750"/>
          </a:xfrm>
          <a:prstGeom prst="rect">
            <a:avLst/>
          </a:prstGeom>
        </p:spPr>
      </p:pic>
      <p:sp>
        <p:nvSpPr>
          <p:cNvPr id="10" name="TextBox 9">
            <a:extLst>
              <a:ext uri="{FF2B5EF4-FFF2-40B4-BE49-F238E27FC236}">
                <a16:creationId xmlns:a16="http://schemas.microsoft.com/office/drawing/2014/main" id="{0F8FB1E4-A0A4-4F98-8019-EF83A844942C}"/>
              </a:ext>
            </a:extLst>
          </p:cNvPr>
          <p:cNvSpPr txBox="1"/>
          <p:nvPr/>
        </p:nvSpPr>
        <p:spPr>
          <a:xfrm>
            <a:off x="152400" y="1276350"/>
            <a:ext cx="248786" cy="369332"/>
          </a:xfrm>
          <a:prstGeom prst="rect">
            <a:avLst/>
          </a:prstGeom>
          <a:noFill/>
        </p:spPr>
        <p:txBody>
          <a:bodyPr wrap="none" rtlCol="0">
            <a:spAutoFit/>
          </a:bodyPr>
          <a:lstStyle/>
          <a:p>
            <a:r>
              <a:rPr lang="en-US" dirty="0"/>
              <a:t> </a:t>
            </a:r>
          </a:p>
        </p:txBody>
      </p:sp>
      <p:sp>
        <p:nvSpPr>
          <p:cNvPr id="11" name="TextBox 10">
            <a:extLst>
              <a:ext uri="{FF2B5EF4-FFF2-40B4-BE49-F238E27FC236}">
                <a16:creationId xmlns:a16="http://schemas.microsoft.com/office/drawing/2014/main" id="{158EDECB-DA6F-4176-9D47-92B4BD281B78}"/>
              </a:ext>
            </a:extLst>
          </p:cNvPr>
          <p:cNvSpPr txBox="1"/>
          <p:nvPr/>
        </p:nvSpPr>
        <p:spPr>
          <a:xfrm>
            <a:off x="152400" y="361950"/>
            <a:ext cx="4608750" cy="584775"/>
          </a:xfrm>
          <a:prstGeom prst="rect">
            <a:avLst/>
          </a:prstGeom>
          <a:noFill/>
        </p:spPr>
        <p:txBody>
          <a:bodyPr wrap="square" rtlCol="0">
            <a:spAutoFit/>
          </a:bodyPr>
          <a:lstStyle/>
          <a:p>
            <a:r>
              <a:rPr lang="en-US" sz="1400" b="1" dirty="0">
                <a:solidFill>
                  <a:schemeClr val="accent1"/>
                </a:solidFill>
              </a:rPr>
              <a:t>Let’s look at: </a:t>
            </a:r>
            <a:r>
              <a:rPr lang="en-US" sz="1400" b="1" dirty="0">
                <a:solidFill>
                  <a:schemeClr val="tx2"/>
                </a:solidFill>
              </a:rPr>
              <a:t>Supplemental Handout 1</a:t>
            </a:r>
          </a:p>
          <a:p>
            <a:endParaRPr lang="en-US" dirty="0"/>
          </a:p>
        </p:txBody>
      </p:sp>
    </p:spTree>
    <p:extLst>
      <p:ext uri="{BB962C8B-B14F-4D97-AF65-F5344CB8AC3E}">
        <p14:creationId xmlns:p14="http://schemas.microsoft.com/office/powerpoint/2010/main" val="702648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2648968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5936F-345F-4BFD-8581-1D64EC5BE0CA}"/>
              </a:ext>
            </a:extLst>
          </p:cNvPr>
          <p:cNvSpPr>
            <a:spLocks noGrp="1"/>
          </p:cNvSpPr>
          <p:nvPr>
            <p:ph type="body" idx="1"/>
          </p:nvPr>
        </p:nvSpPr>
        <p:spPr/>
        <p:txBody>
          <a:bodyPr/>
          <a:lstStyle/>
          <a:p>
            <a:pPr marL="285750" indent="-285750">
              <a:buFont typeface="Arial" panose="020B0604020202020204" pitchFamily="34" charset="0"/>
              <a:buChar char="•"/>
            </a:pPr>
            <a:r>
              <a:rPr lang="en-US" sz="2800" dirty="0">
                <a:solidFill>
                  <a:schemeClr val="tx1"/>
                </a:solidFill>
              </a:rPr>
              <a:t>Giving children permission to live with and love another family</a:t>
            </a:r>
          </a:p>
          <a:p>
            <a:endParaRPr lang="en-US" sz="2800" dirty="0">
              <a:solidFill>
                <a:schemeClr val="tx1"/>
              </a:solidFill>
            </a:endParaRPr>
          </a:p>
          <a:p>
            <a:pPr marL="285750" indent="-285750">
              <a:buFont typeface="Arial" panose="020B0604020202020204" pitchFamily="34" charset="0"/>
              <a:buChar char="•"/>
            </a:pPr>
            <a:r>
              <a:rPr lang="en-US" sz="2800" dirty="0">
                <a:solidFill>
                  <a:schemeClr val="tx1"/>
                </a:solidFill>
              </a:rPr>
              <a:t>Integrate means “to make whole by bringing the parts together” </a:t>
            </a:r>
          </a:p>
          <a:p>
            <a:pPr marL="285750" indent="-28575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1CB0F0A7-CBB1-4298-9214-23A430181BAC}"/>
              </a:ext>
            </a:extLst>
          </p:cNvPr>
          <p:cNvSpPr>
            <a:spLocks noGrp="1"/>
          </p:cNvSpPr>
          <p:nvPr>
            <p:ph type="body" idx="13"/>
          </p:nvPr>
        </p:nvSpPr>
        <p:spPr/>
        <p:txBody>
          <a:bodyPr/>
          <a:lstStyle/>
          <a:p>
            <a:pPr algn="ctr"/>
            <a:r>
              <a:rPr lang="en-US" dirty="0"/>
              <a:t>Integration</a:t>
            </a:r>
          </a:p>
        </p:txBody>
      </p:sp>
    </p:spTree>
    <p:extLst>
      <p:ext uri="{BB962C8B-B14F-4D97-AF65-F5344CB8AC3E}">
        <p14:creationId xmlns:p14="http://schemas.microsoft.com/office/powerpoint/2010/main" val="2553669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2760C-D087-42C2-AA6B-8F4576E5B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178" y="438150"/>
            <a:ext cx="3818617" cy="4572000"/>
          </a:xfrm>
          <a:prstGeom prst="rect">
            <a:avLst/>
          </a:prstGeom>
        </p:spPr>
      </p:pic>
      <p:sp>
        <p:nvSpPr>
          <p:cNvPr id="4" name="TextBox 3">
            <a:extLst>
              <a:ext uri="{FF2B5EF4-FFF2-40B4-BE49-F238E27FC236}">
                <a16:creationId xmlns:a16="http://schemas.microsoft.com/office/drawing/2014/main" id="{C8D373C5-CC06-427E-BF3D-4DB4F5873C59}"/>
              </a:ext>
            </a:extLst>
          </p:cNvPr>
          <p:cNvSpPr txBox="1"/>
          <p:nvPr/>
        </p:nvSpPr>
        <p:spPr>
          <a:xfrm>
            <a:off x="63361" y="1047750"/>
            <a:ext cx="1308239" cy="861774"/>
          </a:xfrm>
          <a:prstGeom prst="rect">
            <a:avLst/>
          </a:prstGeom>
          <a:noFill/>
        </p:spPr>
        <p:txBody>
          <a:bodyPr wrap="square" rtlCol="0">
            <a:spAutoFit/>
          </a:bodyPr>
          <a:lstStyle/>
          <a:p>
            <a:r>
              <a:rPr lang="en-US" sz="1400" b="1" dirty="0">
                <a:solidFill>
                  <a:schemeClr val="accent1"/>
                </a:solidFill>
              </a:rPr>
              <a:t>Let’s look at: </a:t>
            </a:r>
          </a:p>
          <a:p>
            <a:r>
              <a:rPr lang="en-US" b="1" dirty="0">
                <a:solidFill>
                  <a:schemeClr val="tx2"/>
                </a:solidFill>
              </a:rPr>
              <a:t>Handout 9</a:t>
            </a:r>
          </a:p>
          <a:p>
            <a:endParaRPr lang="en-US" dirty="0"/>
          </a:p>
        </p:txBody>
      </p:sp>
    </p:spTree>
    <p:extLst>
      <p:ext uri="{BB962C8B-B14F-4D97-AF65-F5344CB8AC3E}">
        <p14:creationId xmlns:p14="http://schemas.microsoft.com/office/powerpoint/2010/main" val="2379107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EDCADA-3018-48E1-964B-CF54C6729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61233"/>
            <a:ext cx="6248400" cy="4120534"/>
          </a:xfrm>
          <a:prstGeom prst="rect">
            <a:avLst/>
          </a:prstGeom>
        </p:spPr>
      </p:pic>
    </p:spTree>
    <p:extLst>
      <p:ext uri="{BB962C8B-B14F-4D97-AF65-F5344CB8AC3E}">
        <p14:creationId xmlns:p14="http://schemas.microsoft.com/office/powerpoint/2010/main" val="3116673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A4A1F-A79C-42FE-B2C9-24F8A542B97C}"/>
              </a:ext>
            </a:extLst>
          </p:cNvPr>
          <p:cNvSpPr>
            <a:spLocks noGrp="1"/>
          </p:cNvSpPr>
          <p:nvPr>
            <p:ph type="body" idx="1"/>
          </p:nvPr>
        </p:nvSpPr>
        <p:spPr>
          <a:xfrm>
            <a:off x="114300" y="1123950"/>
            <a:ext cx="6515100" cy="3505200"/>
          </a:xfrm>
        </p:spPr>
        <p:txBody>
          <a:bodyPr/>
          <a:lstStyle/>
          <a:p>
            <a:pPr marL="514331" lvl="1" indent="-257175">
              <a:spcBef>
                <a:spcPts val="1200"/>
              </a:spcBef>
              <a:spcAft>
                <a:spcPts val="1350"/>
              </a:spcAft>
              <a:buFont typeface="Arial" panose="020B0604020202020204" pitchFamily="34" charset="0"/>
              <a:buChar char="•"/>
            </a:pPr>
            <a:r>
              <a:rPr lang="en-US" sz="2400" b="1" dirty="0">
                <a:solidFill>
                  <a:schemeClr val="tx1"/>
                </a:solidFill>
              </a:rPr>
              <a:t>An activity to honor important people in the child’s life</a:t>
            </a:r>
          </a:p>
          <a:p>
            <a:pPr marL="514331" lvl="1" indent="-257175">
              <a:spcBef>
                <a:spcPts val="1200"/>
              </a:spcBef>
              <a:spcAft>
                <a:spcPts val="1350"/>
              </a:spcAft>
              <a:buFont typeface="Arial" panose="020B0604020202020204" pitchFamily="34" charset="0"/>
              <a:buChar char="•"/>
            </a:pPr>
            <a:r>
              <a:rPr lang="en-US" sz="2400" b="1" dirty="0">
                <a:solidFill>
                  <a:schemeClr val="tx1"/>
                </a:solidFill>
              </a:rPr>
              <a:t>A way of helping a child express grief</a:t>
            </a:r>
          </a:p>
          <a:p>
            <a:pPr marL="514331" lvl="1" indent="-257175">
              <a:spcBef>
                <a:spcPts val="1200"/>
              </a:spcBef>
              <a:spcAft>
                <a:spcPts val="1350"/>
              </a:spcAft>
              <a:buFont typeface="Arial" panose="020B0604020202020204" pitchFamily="34" charset="0"/>
              <a:buChar char="•"/>
            </a:pPr>
            <a:r>
              <a:rPr lang="en-US" sz="2400" b="1" dirty="0">
                <a:solidFill>
                  <a:schemeClr val="tx1"/>
                </a:solidFill>
              </a:rPr>
              <a:t>Another way for important adults to demonstrate support and permission to love the people who are part of the child’s past, present, and future </a:t>
            </a:r>
          </a:p>
          <a:p>
            <a:endParaRPr lang="en-US" dirty="0"/>
          </a:p>
        </p:txBody>
      </p:sp>
      <p:sp>
        <p:nvSpPr>
          <p:cNvPr id="6" name="Text Placeholder 5">
            <a:extLst>
              <a:ext uri="{FF2B5EF4-FFF2-40B4-BE49-F238E27FC236}">
                <a16:creationId xmlns:a16="http://schemas.microsoft.com/office/drawing/2014/main" id="{FC388176-F69A-44BD-836B-7FA3AE76FEF5}"/>
              </a:ext>
            </a:extLst>
          </p:cNvPr>
          <p:cNvSpPr>
            <a:spLocks noGrp="1"/>
          </p:cNvSpPr>
          <p:nvPr>
            <p:ph type="body" idx="13"/>
          </p:nvPr>
        </p:nvSpPr>
        <p:spPr/>
        <p:txBody>
          <a:bodyPr/>
          <a:lstStyle/>
          <a:p>
            <a:pPr algn="ctr"/>
            <a:r>
              <a:rPr lang="en-US" dirty="0"/>
              <a:t>Commemoration</a:t>
            </a:r>
          </a:p>
        </p:txBody>
      </p:sp>
    </p:spTree>
    <p:extLst>
      <p:ext uri="{BB962C8B-B14F-4D97-AF65-F5344CB8AC3E}">
        <p14:creationId xmlns:p14="http://schemas.microsoft.com/office/powerpoint/2010/main" val="1888497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1DFA7-079B-462F-BB84-33EC25A6E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685115"/>
            <a:ext cx="5410200" cy="4329621"/>
          </a:xfrm>
          <a:prstGeom prst="rect">
            <a:avLst/>
          </a:prstGeom>
          <a:solidFill>
            <a:schemeClr val="bg1"/>
          </a:solidFill>
          <a:ln>
            <a:solidFill>
              <a:schemeClr val="tx1"/>
            </a:solidFill>
          </a:ln>
        </p:spPr>
      </p:pic>
      <p:sp>
        <p:nvSpPr>
          <p:cNvPr id="4" name="TextBox 3">
            <a:extLst>
              <a:ext uri="{FF2B5EF4-FFF2-40B4-BE49-F238E27FC236}">
                <a16:creationId xmlns:a16="http://schemas.microsoft.com/office/drawing/2014/main" id="{B2D41177-3099-4BF6-B235-2B65D4C2832F}"/>
              </a:ext>
            </a:extLst>
          </p:cNvPr>
          <p:cNvSpPr txBox="1"/>
          <p:nvPr/>
        </p:nvSpPr>
        <p:spPr>
          <a:xfrm>
            <a:off x="76200" y="361950"/>
            <a:ext cx="3962400" cy="646331"/>
          </a:xfrm>
          <a:prstGeom prst="rect">
            <a:avLst/>
          </a:prstGeom>
          <a:noFill/>
        </p:spPr>
        <p:txBody>
          <a:bodyPr wrap="square" rtlCol="0">
            <a:spAutoFit/>
          </a:bodyPr>
          <a:lstStyle/>
          <a:p>
            <a:r>
              <a:rPr lang="en-US" sz="1400" b="1" dirty="0">
                <a:solidFill>
                  <a:schemeClr val="accent1"/>
                </a:solidFill>
              </a:rPr>
              <a:t>Let’s look at: </a:t>
            </a:r>
            <a:r>
              <a:rPr lang="en-US" b="1" dirty="0">
                <a:solidFill>
                  <a:schemeClr val="tx2"/>
                </a:solidFill>
              </a:rPr>
              <a:t>Handout 10</a:t>
            </a:r>
          </a:p>
          <a:p>
            <a:endParaRPr lang="en-US" dirty="0"/>
          </a:p>
        </p:txBody>
      </p:sp>
    </p:spTree>
    <p:extLst>
      <p:ext uri="{BB962C8B-B14F-4D97-AF65-F5344CB8AC3E}">
        <p14:creationId xmlns:p14="http://schemas.microsoft.com/office/powerpoint/2010/main" val="2696140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0E9B78-2B41-4581-9267-071B4D00D12C}"/>
              </a:ext>
            </a:extLst>
          </p:cNvPr>
          <p:cNvSpPr>
            <a:spLocks noGrp="1"/>
          </p:cNvSpPr>
          <p:nvPr>
            <p:ph type="body" idx="1"/>
          </p:nvPr>
        </p:nvSpPr>
        <p:spPr>
          <a:xfrm>
            <a:off x="107674" y="1809750"/>
            <a:ext cx="6515100" cy="2528887"/>
          </a:xfrm>
        </p:spPr>
        <p:txBody>
          <a:bodyPr/>
          <a:lstStyle/>
          <a:p>
            <a:endParaRPr lang="en-US" dirty="0"/>
          </a:p>
          <a:p>
            <a:endParaRPr lang="en-US" dirty="0"/>
          </a:p>
          <a:p>
            <a:r>
              <a:rPr lang="en-US" sz="3600" dirty="0">
                <a:latin typeface="Arial Black" panose="020B0A04020102020204" pitchFamily="34" charset="0"/>
              </a:rPr>
              <a:t>-   </a:t>
            </a:r>
            <a:r>
              <a:rPr lang="en-US" dirty="0">
                <a:latin typeface="Arial Black" panose="020B0A04020102020204" pitchFamily="34" charset="0"/>
              </a:rPr>
              <a:t>                                                                      </a:t>
            </a:r>
            <a:r>
              <a:rPr lang="en-US" sz="3200" dirty="0">
                <a:latin typeface="Arial Black" panose="020B0A04020102020204" pitchFamily="34" charset="0"/>
              </a:rPr>
              <a:t>+</a:t>
            </a:r>
            <a:endParaRPr lang="en-US" sz="3200" dirty="0"/>
          </a:p>
        </p:txBody>
      </p:sp>
      <p:sp>
        <p:nvSpPr>
          <p:cNvPr id="3" name="Text Placeholder 2">
            <a:extLst>
              <a:ext uri="{FF2B5EF4-FFF2-40B4-BE49-F238E27FC236}">
                <a16:creationId xmlns:a16="http://schemas.microsoft.com/office/drawing/2014/main" id="{5E9A7AE2-2954-4535-91CB-56FA8F1B5F3A}"/>
              </a:ext>
            </a:extLst>
          </p:cNvPr>
          <p:cNvSpPr>
            <a:spLocks noGrp="1"/>
          </p:cNvSpPr>
          <p:nvPr>
            <p:ph type="body" idx="13"/>
          </p:nvPr>
        </p:nvSpPr>
        <p:spPr>
          <a:xfrm>
            <a:off x="114300" y="410827"/>
            <a:ext cx="6515100" cy="1551318"/>
          </a:xfrm>
        </p:spPr>
        <p:txBody>
          <a:bodyPr/>
          <a:lstStyle/>
          <a:p>
            <a:pPr>
              <a:spcBef>
                <a:spcPts val="600"/>
              </a:spcBef>
            </a:pPr>
            <a:r>
              <a:rPr lang="en-US" dirty="0"/>
              <a:t>Openness in Adoption</a:t>
            </a:r>
          </a:p>
          <a:p>
            <a:pPr marL="342900" marR="0" lvl="0" indent="-342900" algn="just">
              <a:spcBef>
                <a:spcPts val="600"/>
              </a:spcBef>
              <a:spcAft>
                <a:spcPts val="0"/>
              </a:spcAft>
              <a:buFont typeface="Symbol" panose="05050102010706020507" pitchFamily="18" charset="2"/>
              <a:buChar char=""/>
              <a:tabLst>
                <a:tab pos="0" algn="l"/>
                <a:tab pos="228600" algn="l"/>
                <a:tab pos="342900" algn="l"/>
              </a:tabLst>
            </a:pPr>
            <a:r>
              <a:rPr lang="en-US" sz="1400" b="0" dirty="0">
                <a:effectLst/>
                <a:latin typeface="Calibri" panose="020F0502020204030204" pitchFamily="34" charset="0"/>
                <a:ea typeface="Gill Sans MT" panose="020B0502020104020203" pitchFamily="34" charset="0"/>
                <a:cs typeface="Gill Sans MT" panose="020B0502020104020203" pitchFamily="34" charset="0"/>
              </a:rPr>
              <a:t>“Openness” describes the degree to which a child, who has been adopted, is connected to his or her birth family.</a:t>
            </a:r>
            <a:endParaRPr lang="en-US" sz="1400" b="0"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gn="just">
              <a:spcBef>
                <a:spcPts val="600"/>
              </a:spcBef>
              <a:spcAft>
                <a:spcPts val="0"/>
              </a:spcAft>
              <a:buFont typeface="Symbol" panose="05050102010706020507" pitchFamily="18" charset="2"/>
              <a:buChar char=""/>
              <a:tabLst>
                <a:tab pos="0" algn="l"/>
                <a:tab pos="228600" algn="l"/>
              </a:tabLst>
            </a:pPr>
            <a:r>
              <a:rPr lang="en-US" sz="1400" b="0" dirty="0">
                <a:effectLst/>
                <a:latin typeface="Calibri" panose="020F0502020204030204" pitchFamily="34" charset="0"/>
                <a:ea typeface="Gill Sans MT" panose="020B0502020104020203" pitchFamily="34" charset="0"/>
                <a:cs typeface="Gill Sans MT" panose="020B0502020104020203" pitchFamily="34" charset="0"/>
              </a:rPr>
              <a:t>Level of openness is a parental decision, based upon the child’s needs. </a:t>
            </a:r>
            <a:endParaRPr lang="en-US" sz="1400" b="0"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gn="just">
              <a:spcBef>
                <a:spcPts val="600"/>
              </a:spcBef>
              <a:spcAft>
                <a:spcPts val="0"/>
              </a:spcAft>
              <a:buFont typeface="Symbol" panose="05050102010706020507" pitchFamily="18" charset="2"/>
              <a:buChar char=""/>
              <a:tabLst>
                <a:tab pos="0" algn="l"/>
                <a:tab pos="228600" algn="l"/>
              </a:tabLst>
            </a:pPr>
            <a:r>
              <a:rPr lang="en-US" sz="1400" b="0" dirty="0">
                <a:effectLst/>
                <a:latin typeface="Calibri" panose="020F0502020204030204" pitchFamily="34" charset="0"/>
                <a:ea typeface="Gill Sans MT" panose="020B0502020104020203" pitchFamily="34" charset="0"/>
                <a:cs typeface="Gill Sans MT" panose="020B0502020104020203" pitchFamily="34" charset="0"/>
              </a:rPr>
              <a:t>Levels of openness fall along a continuum.</a:t>
            </a:r>
            <a:endParaRPr lang="en-US" sz="1400" b="0" dirty="0">
              <a:effectLst/>
              <a:latin typeface="Gill Sans MT" panose="020B0502020104020203" pitchFamily="34" charset="0"/>
              <a:ea typeface="Gill Sans MT" panose="020B0502020104020203" pitchFamily="34" charset="0"/>
              <a:cs typeface="Gill Sans MT" panose="020B0502020104020203" pitchFamily="34" charset="0"/>
            </a:endParaRPr>
          </a:p>
          <a:p>
            <a:endParaRPr lang="en-US" dirty="0"/>
          </a:p>
        </p:txBody>
      </p:sp>
      <p:cxnSp>
        <p:nvCxnSpPr>
          <p:cNvPr id="4" name="Straight Arrow Connector 3">
            <a:extLst>
              <a:ext uri="{FF2B5EF4-FFF2-40B4-BE49-F238E27FC236}">
                <a16:creationId xmlns:a16="http://schemas.microsoft.com/office/drawing/2014/main" id="{AA3E24AB-7670-4925-B3E1-221970BF8E6D}"/>
              </a:ext>
            </a:extLst>
          </p:cNvPr>
          <p:cNvCxnSpPr>
            <a:cxnSpLocks/>
          </p:cNvCxnSpPr>
          <p:nvPr/>
        </p:nvCxnSpPr>
        <p:spPr>
          <a:xfrm>
            <a:off x="381000" y="2874168"/>
            <a:ext cx="5715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B9968A7-20EA-48B1-9F6C-5CF8E2612E7E}"/>
              </a:ext>
            </a:extLst>
          </p:cNvPr>
          <p:cNvCxnSpPr>
            <a:cxnSpLocks/>
          </p:cNvCxnSpPr>
          <p:nvPr/>
        </p:nvCxnSpPr>
        <p:spPr>
          <a:xfrm flipV="1">
            <a:off x="1066800" y="2876550"/>
            <a:ext cx="0" cy="400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2BC0EA-31C9-4873-9C7D-347C970B6427}"/>
              </a:ext>
            </a:extLst>
          </p:cNvPr>
          <p:cNvCxnSpPr>
            <a:cxnSpLocks/>
          </p:cNvCxnSpPr>
          <p:nvPr/>
        </p:nvCxnSpPr>
        <p:spPr>
          <a:xfrm flipV="1">
            <a:off x="5486400" y="2874168"/>
            <a:ext cx="0" cy="400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C84874-10AE-48C3-BA2F-F127DDFBF819}"/>
              </a:ext>
            </a:extLst>
          </p:cNvPr>
          <p:cNvCxnSpPr>
            <a:cxnSpLocks/>
          </p:cNvCxnSpPr>
          <p:nvPr/>
        </p:nvCxnSpPr>
        <p:spPr>
          <a:xfrm flipV="1">
            <a:off x="3276600" y="2874168"/>
            <a:ext cx="0" cy="400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302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05E64-7735-4678-8B4F-B3FDC5FA3860}"/>
              </a:ext>
            </a:extLst>
          </p:cNvPr>
          <p:cNvSpPr>
            <a:spLocks noGrp="1"/>
          </p:cNvSpPr>
          <p:nvPr>
            <p:ph type="body" idx="1"/>
          </p:nvPr>
        </p:nvSpPr>
        <p:spPr>
          <a:xfrm>
            <a:off x="114300" y="742950"/>
            <a:ext cx="3086100" cy="3657603"/>
          </a:xfrm>
          <a:solidFill>
            <a:schemeClr val="accent4">
              <a:lumMod val="40000"/>
              <a:lumOff val="60000"/>
            </a:schemeClr>
          </a:solidFill>
        </p:spPr>
        <p:txBody>
          <a:bodyPr/>
          <a:lstStyle/>
          <a:p>
            <a:r>
              <a:rPr lang="en-US" dirty="0">
                <a:solidFill>
                  <a:srgbClr val="FF0000"/>
                </a:solidFill>
              </a:rPr>
              <a:t>Gains</a:t>
            </a:r>
            <a:r>
              <a:rPr lang="en-US" dirty="0"/>
              <a:t> </a:t>
            </a:r>
            <a:r>
              <a:rPr lang="en-US" dirty="0">
                <a:solidFill>
                  <a:schemeClr val="tx1"/>
                </a:solidFill>
              </a:rPr>
              <a:t>from Foster Care</a:t>
            </a:r>
          </a:p>
        </p:txBody>
      </p:sp>
      <p:sp>
        <p:nvSpPr>
          <p:cNvPr id="4" name="Text Placeholder 3">
            <a:extLst>
              <a:ext uri="{FF2B5EF4-FFF2-40B4-BE49-F238E27FC236}">
                <a16:creationId xmlns:a16="http://schemas.microsoft.com/office/drawing/2014/main" id="{96A8B733-A2D9-43F3-B9AD-76DBD10F8325}"/>
              </a:ext>
            </a:extLst>
          </p:cNvPr>
          <p:cNvSpPr>
            <a:spLocks noGrp="1"/>
          </p:cNvSpPr>
          <p:nvPr>
            <p:ph type="body" idx="14"/>
          </p:nvPr>
        </p:nvSpPr>
        <p:spPr>
          <a:xfrm>
            <a:off x="3543300" y="742950"/>
            <a:ext cx="3086100" cy="3657603"/>
          </a:xfrm>
          <a:solidFill>
            <a:schemeClr val="accent5">
              <a:lumMod val="40000"/>
              <a:lumOff val="60000"/>
            </a:schemeClr>
          </a:solidFill>
        </p:spPr>
        <p:txBody>
          <a:bodyPr/>
          <a:lstStyle/>
          <a:p>
            <a:r>
              <a:rPr lang="en-US" dirty="0">
                <a:solidFill>
                  <a:srgbClr val="FF0000"/>
                </a:solidFill>
              </a:rPr>
              <a:t>Losses</a:t>
            </a:r>
            <a:r>
              <a:rPr lang="en-US" dirty="0"/>
              <a:t> </a:t>
            </a:r>
            <a:r>
              <a:rPr lang="en-US" dirty="0">
                <a:solidFill>
                  <a:schemeClr val="tx1"/>
                </a:solidFill>
              </a:rPr>
              <a:t>from Foster Care </a:t>
            </a:r>
          </a:p>
        </p:txBody>
      </p:sp>
    </p:spTree>
    <p:extLst>
      <p:ext uri="{BB962C8B-B14F-4D97-AF65-F5344CB8AC3E}">
        <p14:creationId xmlns:p14="http://schemas.microsoft.com/office/powerpoint/2010/main" val="31746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4D12A2-FF30-4577-86C8-B9D189B71201}"/>
              </a:ext>
            </a:extLst>
          </p:cNvPr>
          <p:cNvSpPr>
            <a:spLocks noGrp="1"/>
          </p:cNvSpPr>
          <p:nvPr>
            <p:ph type="body" idx="13"/>
          </p:nvPr>
        </p:nvSpPr>
        <p:spPr>
          <a:xfrm>
            <a:off x="114300" y="438153"/>
            <a:ext cx="6515100" cy="838199"/>
          </a:xfrm>
        </p:spPr>
        <p:txBody>
          <a:bodyPr/>
          <a:lstStyle/>
          <a:p>
            <a:r>
              <a:rPr lang="en-US" sz="1800" dirty="0">
                <a:solidFill>
                  <a:schemeClr val="accent1"/>
                </a:solidFill>
              </a:rPr>
              <a:t>Roadwork from Last Meeting:</a:t>
            </a:r>
          </a:p>
          <a:p>
            <a:r>
              <a:rPr lang="en-US" sz="1800" dirty="0"/>
              <a:t>Meeting 6 Handout 9, Foster and Adoptive Parents’ Guide for Successful Visits or Contacts</a:t>
            </a:r>
          </a:p>
        </p:txBody>
      </p:sp>
      <p:pic>
        <p:nvPicPr>
          <p:cNvPr id="5" name="Picture 4" descr="A screenshot of a cell phone&#10;&#10;Description automatically generated">
            <a:extLst>
              <a:ext uri="{FF2B5EF4-FFF2-40B4-BE49-F238E27FC236}">
                <a16:creationId xmlns:a16="http://schemas.microsoft.com/office/drawing/2014/main" id="{94BFF66F-FBC5-401F-81F7-488EB4F4B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504950"/>
            <a:ext cx="2489633" cy="3546613"/>
          </a:xfrm>
          <a:prstGeom prst="rect">
            <a:avLst/>
          </a:prstGeom>
          <a:ln>
            <a:solidFill>
              <a:schemeClr val="tx1"/>
            </a:solidFill>
          </a:ln>
        </p:spPr>
      </p:pic>
      <p:sp>
        <p:nvSpPr>
          <p:cNvPr id="2" name="Callout: Right Arrow 1">
            <a:extLst>
              <a:ext uri="{FF2B5EF4-FFF2-40B4-BE49-F238E27FC236}">
                <a16:creationId xmlns:a16="http://schemas.microsoft.com/office/drawing/2014/main" id="{15DF37D5-A52D-48FC-BBF4-D3FE64B84076}"/>
              </a:ext>
            </a:extLst>
          </p:cNvPr>
          <p:cNvSpPr/>
          <p:nvPr/>
        </p:nvSpPr>
        <p:spPr>
          <a:xfrm>
            <a:off x="228600" y="2038350"/>
            <a:ext cx="2286000" cy="1371600"/>
          </a:xfrm>
          <a:prstGeom prst="right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Comments </a:t>
            </a:r>
          </a:p>
          <a:p>
            <a:pPr algn="ctr"/>
            <a:r>
              <a:rPr lang="en-US" dirty="0"/>
              <a:t>or </a:t>
            </a:r>
          </a:p>
          <a:p>
            <a:pPr algn="ctr"/>
            <a:r>
              <a:rPr lang="en-US" dirty="0"/>
              <a:t>Questions?</a:t>
            </a:r>
          </a:p>
        </p:txBody>
      </p:sp>
    </p:spTree>
    <p:extLst>
      <p:ext uri="{BB962C8B-B14F-4D97-AF65-F5344CB8AC3E}">
        <p14:creationId xmlns:p14="http://schemas.microsoft.com/office/powerpoint/2010/main" val="4163408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3">
            <a:extLst>
              <a:ext uri="{FF2B5EF4-FFF2-40B4-BE49-F238E27FC236}">
                <a16:creationId xmlns:a16="http://schemas.microsoft.com/office/drawing/2014/main" id="{1D5DCE6B-D455-4E9D-808A-1F1A5483E0B3}"/>
              </a:ext>
            </a:extLst>
          </p:cNvPr>
          <p:cNvSpPr>
            <a:spLocks noGrp="1" noChangeArrowheads="1"/>
          </p:cNvSpPr>
          <p:nvPr>
            <p:ph type="body" idx="1"/>
          </p:nvPr>
        </p:nvSpPr>
        <p:spPr>
          <a:xfrm>
            <a:off x="114300" y="1104568"/>
            <a:ext cx="6515100" cy="3076575"/>
          </a:xfrm>
        </p:spPr>
        <p:txBody>
          <a:bodyPr/>
          <a:lstStyle/>
          <a:p>
            <a:pPr marL="514331" lvl="1" indent="-257175">
              <a:spcBef>
                <a:spcPts val="1200"/>
              </a:spcBef>
              <a:spcAft>
                <a:spcPts val="600"/>
              </a:spcAft>
              <a:buFont typeface="Arial" panose="020B0604020202020204" pitchFamily="34" charset="0"/>
              <a:buChar char="•"/>
            </a:pPr>
            <a:r>
              <a:rPr lang="en-US" altLang="en-US" sz="2400" b="1" dirty="0">
                <a:solidFill>
                  <a:srgbClr val="646569"/>
                </a:solidFill>
              </a:rPr>
              <a:t>Complete Handout 11, Strengths/Needs Worksheet </a:t>
            </a:r>
          </a:p>
          <a:p>
            <a:pPr marL="514331" lvl="1" indent="-257175">
              <a:spcBef>
                <a:spcPts val="1200"/>
              </a:spcBef>
              <a:spcAft>
                <a:spcPts val="600"/>
              </a:spcAft>
              <a:buFont typeface="Arial" panose="020B0604020202020204" pitchFamily="34" charset="0"/>
              <a:buChar char="•"/>
            </a:pPr>
            <a:r>
              <a:rPr lang="en-US" altLang="en-US" sz="2400" b="1" dirty="0">
                <a:solidFill>
                  <a:srgbClr val="646569"/>
                </a:solidFill>
              </a:rPr>
              <a:t>Read Handouts 12 through 17 and discuss them with friends and/or family members</a:t>
            </a:r>
          </a:p>
          <a:p>
            <a:pPr marL="514331" lvl="1" indent="-257175">
              <a:spcBef>
                <a:spcPts val="1200"/>
              </a:spcBef>
              <a:spcAft>
                <a:spcPts val="600"/>
              </a:spcAft>
              <a:buFont typeface="Arial" panose="020B0604020202020204" pitchFamily="34" charset="0"/>
              <a:buChar char="•"/>
            </a:pPr>
            <a:r>
              <a:rPr lang="en-US" altLang="en-US" sz="2400" b="1" dirty="0">
                <a:solidFill>
                  <a:srgbClr val="646569"/>
                </a:solidFill>
              </a:rPr>
              <a:t>Complete Handout 18, Concurrent Planning Readiness Assessment Worksheet</a:t>
            </a:r>
          </a:p>
        </p:txBody>
      </p:sp>
      <p:sp>
        <p:nvSpPr>
          <p:cNvPr id="2" name="Text Placeholder 1">
            <a:extLst>
              <a:ext uri="{FF2B5EF4-FFF2-40B4-BE49-F238E27FC236}">
                <a16:creationId xmlns:a16="http://schemas.microsoft.com/office/drawing/2014/main" id="{60BE656A-C415-43EB-9698-5C42B664554C}"/>
              </a:ext>
            </a:extLst>
          </p:cNvPr>
          <p:cNvSpPr>
            <a:spLocks noGrp="1"/>
          </p:cNvSpPr>
          <p:nvPr>
            <p:ph type="body" idx="13"/>
          </p:nvPr>
        </p:nvSpPr>
        <p:spPr/>
        <p:txBody>
          <a:bodyPr/>
          <a:lstStyle/>
          <a:p>
            <a:r>
              <a:rPr lang="en-US" altLang="en-US" dirty="0"/>
              <a:t>Roadwork</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9AA31-A720-42ED-A26D-997E39C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28878"/>
            <a:ext cx="2819400" cy="3991931"/>
          </a:xfrm>
          <a:prstGeom prst="rect">
            <a:avLst/>
          </a:prstGeom>
          <a:ln>
            <a:solidFill>
              <a:schemeClr val="tx1"/>
            </a:solidFill>
          </a:ln>
        </p:spPr>
      </p:pic>
      <p:sp>
        <p:nvSpPr>
          <p:cNvPr id="4" name="TextBox 3">
            <a:extLst>
              <a:ext uri="{FF2B5EF4-FFF2-40B4-BE49-F238E27FC236}">
                <a16:creationId xmlns:a16="http://schemas.microsoft.com/office/drawing/2014/main" id="{7AEA7204-502F-4D8C-B65C-241B083BE1CB}"/>
              </a:ext>
            </a:extLst>
          </p:cNvPr>
          <p:cNvSpPr txBox="1"/>
          <p:nvPr/>
        </p:nvSpPr>
        <p:spPr>
          <a:xfrm>
            <a:off x="152400" y="361950"/>
            <a:ext cx="6553200" cy="646331"/>
          </a:xfrm>
          <a:prstGeom prst="rect">
            <a:avLst/>
          </a:prstGeom>
          <a:noFill/>
        </p:spPr>
        <p:txBody>
          <a:bodyPr wrap="square" rtlCol="0">
            <a:spAutoFit/>
          </a:bodyPr>
          <a:lstStyle/>
          <a:p>
            <a:r>
              <a:rPr lang="en-US" dirty="0">
                <a:solidFill>
                  <a:srgbClr val="0070C0"/>
                </a:solidFill>
              </a:rPr>
              <a:t>Roadwork: </a:t>
            </a:r>
            <a:r>
              <a:rPr lang="en-US" dirty="0"/>
              <a:t>Complete Handout 18, Concurrent Planning Readiness Assessment Worksheet </a:t>
            </a:r>
          </a:p>
        </p:txBody>
      </p:sp>
    </p:spTree>
    <p:extLst>
      <p:ext uri="{BB962C8B-B14F-4D97-AF65-F5344CB8AC3E}">
        <p14:creationId xmlns:p14="http://schemas.microsoft.com/office/powerpoint/2010/main" val="1044179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a:t>
            </a:r>
            <a:r>
              <a:rPr lang="en-US" dirty="0">
                <a:solidFill>
                  <a:schemeClr val="accent1"/>
                </a:solidFill>
              </a:rPr>
              <a:t>PIP</a:t>
            </a:r>
            <a:r>
              <a:rPr lang="en-US" dirty="0"/>
              <a:t>!</a:t>
            </a:r>
          </a:p>
        </p:txBody>
      </p:sp>
    </p:spTree>
    <p:extLst>
      <p:ext uri="{BB962C8B-B14F-4D97-AF65-F5344CB8AC3E}">
        <p14:creationId xmlns:p14="http://schemas.microsoft.com/office/powerpoint/2010/main" val="268523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D765834-73B7-4A5E-9697-B426C839E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38150"/>
            <a:ext cx="3319503" cy="4659920"/>
          </a:xfrm>
          <a:prstGeom prst="rect">
            <a:avLst/>
          </a:prstGeom>
          <a:ln>
            <a:solidFill>
              <a:schemeClr val="tx1"/>
            </a:solidFill>
          </a:ln>
        </p:spPr>
      </p:pic>
    </p:spTree>
    <p:extLst>
      <p:ext uri="{BB962C8B-B14F-4D97-AF65-F5344CB8AC3E}">
        <p14:creationId xmlns:p14="http://schemas.microsoft.com/office/powerpoint/2010/main" val="391294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C13F8CD-1A32-4588-8BB4-5126CC781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8150"/>
            <a:ext cx="3463291" cy="4629150"/>
          </a:xfrm>
          <a:prstGeom prst="rect">
            <a:avLst/>
          </a:prstGeom>
          <a:ln>
            <a:solidFill>
              <a:schemeClr val="tx1"/>
            </a:solidFill>
          </a:ln>
        </p:spPr>
      </p:pic>
    </p:spTree>
    <p:custDataLst>
      <p:tags r:id="rId1"/>
    </p:custDataLst>
    <p:extLst>
      <p:ext uri="{BB962C8B-B14F-4D97-AF65-F5344CB8AC3E}">
        <p14:creationId xmlns:p14="http://schemas.microsoft.com/office/powerpoint/2010/main" val="330885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C8654-30CC-44AE-9990-60113D25B8A7}"/>
              </a:ext>
            </a:extLst>
          </p:cNvPr>
          <p:cNvSpPr>
            <a:spLocks noGrp="1"/>
          </p:cNvSpPr>
          <p:nvPr>
            <p:ph type="body" idx="1"/>
          </p:nvPr>
        </p:nvSpPr>
        <p:spPr>
          <a:xfrm>
            <a:off x="114300" y="1428750"/>
            <a:ext cx="2971798" cy="2009771"/>
          </a:xfrm>
          <a:solidFill>
            <a:schemeClr val="accent6">
              <a:lumMod val="40000"/>
              <a:lumOff val="60000"/>
            </a:schemeClr>
          </a:solidFill>
        </p:spPr>
        <p:txBody>
          <a:bodyPr/>
          <a:lstStyle/>
          <a:p>
            <a:pPr algn="ctr"/>
            <a:r>
              <a:rPr lang="en-US" sz="2400" u="sng" dirty="0">
                <a:solidFill>
                  <a:schemeClr val="tx1"/>
                </a:solidFill>
              </a:rPr>
              <a:t>Meeting 3  </a:t>
            </a:r>
          </a:p>
          <a:p>
            <a:pPr algn="ctr"/>
            <a:r>
              <a:rPr lang="en-US" sz="2400" dirty="0">
                <a:solidFill>
                  <a:schemeClr val="tx1"/>
                </a:solidFill>
              </a:rPr>
              <a:t>Losses and Gains: </a:t>
            </a:r>
          </a:p>
          <a:p>
            <a:pPr algn="ctr"/>
            <a:r>
              <a:rPr lang="en-US" sz="2400" dirty="0">
                <a:solidFill>
                  <a:schemeClr val="tx1"/>
                </a:solidFill>
              </a:rPr>
              <a:t>The Need to Be       a Loss Expert</a:t>
            </a:r>
          </a:p>
          <a:p>
            <a:endParaRPr lang="en-US" dirty="0"/>
          </a:p>
        </p:txBody>
      </p:sp>
      <p:sp>
        <p:nvSpPr>
          <p:cNvPr id="3" name="Text Placeholder 2">
            <a:extLst>
              <a:ext uri="{FF2B5EF4-FFF2-40B4-BE49-F238E27FC236}">
                <a16:creationId xmlns:a16="http://schemas.microsoft.com/office/drawing/2014/main" id="{16F8246A-815F-46FD-9227-E4A68167B0D3}"/>
              </a:ext>
            </a:extLst>
          </p:cNvPr>
          <p:cNvSpPr>
            <a:spLocks noGrp="1"/>
          </p:cNvSpPr>
          <p:nvPr>
            <p:ph type="body" idx="13"/>
          </p:nvPr>
        </p:nvSpPr>
        <p:spPr/>
        <p:txBody>
          <a:bodyPr/>
          <a:lstStyle/>
          <a:p>
            <a:pPr algn="ctr"/>
            <a:r>
              <a:rPr lang="en-US" dirty="0"/>
              <a:t>What’s the Difference? </a:t>
            </a:r>
          </a:p>
          <a:p>
            <a:endParaRPr lang="en-US" dirty="0"/>
          </a:p>
        </p:txBody>
      </p:sp>
      <p:sp>
        <p:nvSpPr>
          <p:cNvPr id="4" name="Text Placeholder 3">
            <a:extLst>
              <a:ext uri="{FF2B5EF4-FFF2-40B4-BE49-F238E27FC236}">
                <a16:creationId xmlns:a16="http://schemas.microsoft.com/office/drawing/2014/main" id="{A01F3049-1B4D-485F-9CD9-606010931F5C}"/>
              </a:ext>
            </a:extLst>
          </p:cNvPr>
          <p:cNvSpPr>
            <a:spLocks noGrp="1"/>
          </p:cNvSpPr>
          <p:nvPr>
            <p:ph type="body" idx="14"/>
          </p:nvPr>
        </p:nvSpPr>
        <p:spPr>
          <a:xfrm>
            <a:off x="3657600" y="1429578"/>
            <a:ext cx="3086100" cy="2009771"/>
          </a:xfrm>
          <a:solidFill>
            <a:schemeClr val="accent4">
              <a:lumMod val="40000"/>
              <a:lumOff val="60000"/>
            </a:schemeClr>
          </a:solidFill>
        </p:spPr>
        <p:txBody>
          <a:bodyPr/>
          <a:lstStyle/>
          <a:p>
            <a:pPr algn="ctr"/>
            <a:r>
              <a:rPr lang="en-US" sz="2400" u="sng" dirty="0">
                <a:solidFill>
                  <a:schemeClr val="tx1"/>
                </a:solidFill>
              </a:rPr>
              <a:t>Meeting 7</a:t>
            </a:r>
            <a:r>
              <a:rPr lang="en-US" sz="2400" dirty="0">
                <a:solidFill>
                  <a:schemeClr val="tx1"/>
                </a:solidFill>
              </a:rPr>
              <a:t>  </a:t>
            </a:r>
          </a:p>
          <a:p>
            <a:pPr algn="ctr"/>
            <a:r>
              <a:rPr lang="en-US" sz="2400" dirty="0">
                <a:solidFill>
                  <a:schemeClr val="tx1"/>
                </a:solidFill>
              </a:rPr>
              <a:t>Gains and Losses: </a:t>
            </a:r>
          </a:p>
          <a:p>
            <a:pPr algn="ctr"/>
            <a:r>
              <a:rPr lang="en-US" sz="2400" dirty="0">
                <a:solidFill>
                  <a:schemeClr val="tx1"/>
                </a:solidFill>
              </a:rPr>
              <a:t>Helping Children Leave Foster Care</a:t>
            </a:r>
          </a:p>
          <a:p>
            <a:endParaRPr lang="en-US" dirty="0"/>
          </a:p>
        </p:txBody>
      </p:sp>
    </p:spTree>
    <p:extLst>
      <p:ext uri="{BB962C8B-B14F-4D97-AF65-F5344CB8AC3E}">
        <p14:creationId xmlns:p14="http://schemas.microsoft.com/office/powerpoint/2010/main" val="175289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E161CD-1D6F-48CD-A860-B0CA58D9FB51}"/>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7B62EBE1-42A0-465B-A3D1-F9FD99B6515B}"/>
              </a:ext>
            </a:extLst>
          </p:cNvPr>
          <p:cNvSpPr>
            <a:spLocks noGrp="1"/>
          </p:cNvSpPr>
          <p:nvPr>
            <p:ph type="body" idx="13"/>
          </p:nvPr>
        </p:nvSpPr>
        <p:spPr/>
        <p:txBody>
          <a:bodyPr/>
          <a:lstStyle/>
          <a:p>
            <a:r>
              <a:rPr lang="en-US" dirty="0">
                <a:solidFill>
                  <a:schemeClr val="accent1"/>
                </a:solidFill>
              </a:rPr>
              <a:t>Let’s look at: </a:t>
            </a:r>
            <a:r>
              <a:rPr lang="en-US" dirty="0">
                <a:solidFill>
                  <a:schemeClr val="tx2"/>
                </a:solidFill>
              </a:rPr>
              <a:t>Handout  2, Merrilee’s Case</a:t>
            </a:r>
          </a:p>
          <a:p>
            <a:endParaRPr lang="en-US" dirty="0"/>
          </a:p>
        </p:txBody>
      </p:sp>
      <p:pic>
        <p:nvPicPr>
          <p:cNvPr id="7" name="Picture 6" descr="A screenshot of a cell phone&#10;&#10;Description automatically generated">
            <a:extLst>
              <a:ext uri="{FF2B5EF4-FFF2-40B4-BE49-F238E27FC236}">
                <a16:creationId xmlns:a16="http://schemas.microsoft.com/office/drawing/2014/main" id="{78E80DDB-5E88-47A7-B2F2-372AEE597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076328"/>
            <a:ext cx="2490788" cy="3705304"/>
          </a:xfrm>
          <a:prstGeom prst="rect">
            <a:avLst/>
          </a:prstGeom>
          <a:ln>
            <a:solidFill>
              <a:schemeClr val="tx1"/>
            </a:solidFill>
          </a:ln>
        </p:spPr>
      </p:pic>
    </p:spTree>
    <p:extLst>
      <p:ext uri="{BB962C8B-B14F-4D97-AF65-F5344CB8AC3E}">
        <p14:creationId xmlns:p14="http://schemas.microsoft.com/office/powerpoint/2010/main" val="768334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30110</TotalTime>
  <Words>788</Words>
  <Application>Microsoft Office PowerPoint</Application>
  <PresentationFormat>Custom</PresentationFormat>
  <Paragraphs>94</Paragraphs>
  <Slides>52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52</vt:i4>
      </vt:variant>
    </vt:vector>
  </HeadingPairs>
  <TitlesOfParts>
    <vt:vector size="62" baseType="lpstr">
      <vt:lpstr>Arial</vt:lpstr>
      <vt:lpstr>Arial Black</vt:lpstr>
      <vt:lpstr>Calibri</vt:lpstr>
      <vt:lpstr>Gill Sans MT</vt:lpstr>
      <vt:lpstr>Symbol</vt:lpstr>
      <vt:lpstr>Verdana</vt:lpstr>
      <vt:lpstr>Cover Master</vt:lpstr>
      <vt:lpstr>Section Master</vt:lpstr>
      <vt:lpstr>Content Master</vt:lpstr>
      <vt:lpstr>1_Content Master</vt:lpstr>
      <vt:lpstr>Online GPS II/MAPP</vt:lpstr>
      <vt:lpstr>Meeting 7  Gains and Losses: Helping Children Leave Foster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491</cp:revision>
  <cp:lastPrinted>2020-08-03T14:26:39Z</cp:lastPrinted>
  <dcterms:created xsi:type="dcterms:W3CDTF">2005-09-23T17:08:04Z</dcterms:created>
  <dcterms:modified xsi:type="dcterms:W3CDTF">2020-11-17T05:20:12Z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